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notesSlides/notesSlide1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9.xml" ContentType="application/vnd.openxmlformats-officedocument.themeOverr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0.xml" ContentType="application/vnd.openxmlformats-officedocument.themeOverr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1.xml" ContentType="application/vnd.openxmlformats-officedocument.themeOverr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2.xml" ContentType="application/vnd.openxmlformats-officedocument.themeOverr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13.xml" ContentType="application/vnd.openxmlformats-officedocument.themeOverr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14.xml" ContentType="application/vnd.openxmlformats-officedocument.themeOverr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15.xml" ContentType="application/vnd.openxmlformats-officedocument.themeOverride+xml"/>
  <Override PartName="/ppt/notesSlides/notesSlide14.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16.xml" ContentType="application/vnd.openxmlformats-officedocument.themeOverr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17.xml" ContentType="application/vnd.openxmlformats-officedocument.themeOverr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theme/themeOverride18.xml" ContentType="application/vnd.openxmlformats-officedocument.themeOverride+xml"/>
  <Override PartName="/ppt/notesSlides/notesSlide15.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theme/themeOverride19.xml" ContentType="application/vnd.openxmlformats-officedocument.themeOverr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theme/themeOverride20.xml" ContentType="application/vnd.openxmlformats-officedocument.themeOverr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theme/themeOverride21.xml" ContentType="application/vnd.openxmlformats-officedocument.themeOverr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theme/themeOverride22.xml" ContentType="application/vnd.openxmlformats-officedocument.themeOverr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theme/themeOverride23.xml" ContentType="application/vnd.openxmlformats-officedocument.themeOverr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theme/themeOverride24.xml" ContentType="application/vnd.openxmlformats-officedocument.themeOverride+xml"/>
  <Override PartName="/ppt/notesSlides/notesSlide16.xml" ContentType="application/vnd.openxmlformats-officedocument.presentationml.notesSl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theme/themeOverride25.xml" ContentType="application/vnd.openxmlformats-officedocument.themeOverr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theme/themeOverride26.xml" ContentType="application/vnd.openxmlformats-officedocument.themeOverrid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theme/themeOverride27.xml" ContentType="application/vnd.openxmlformats-officedocument.themeOverrid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theme/themeOverride28.xml" ContentType="application/vnd.openxmlformats-officedocument.themeOverrid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theme/themeOverride29.xml" ContentType="application/vnd.openxmlformats-officedocument.themeOverride+xml"/>
  <Override PartName="/ppt/notesSlides/notesSlide17.xml" ContentType="application/vnd.openxmlformats-officedocument.presentationml.notesSlid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theme/themeOverride30.xml" ContentType="application/vnd.openxmlformats-officedocument.themeOverrid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theme/themeOverride31.xml" ContentType="application/vnd.openxmlformats-officedocument.themeOverride+xml"/>
  <Override PartName="/ppt/notesSlides/notesSlide18.xml" ContentType="application/vnd.openxmlformats-officedocument.presentationml.notesSlid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theme/themeOverride32.xml" ContentType="application/vnd.openxmlformats-officedocument.themeOverrid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theme/themeOverride33.xml" ContentType="application/vnd.openxmlformats-officedocument.themeOverrid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theme/themeOverride34.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theme/themeOverride35.xml" ContentType="application/vnd.openxmlformats-officedocument.themeOverrid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theme/themeOverride36.xml" ContentType="application/vnd.openxmlformats-officedocument.themeOverrid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theme/themeOverride37.xml" ContentType="application/vnd.openxmlformats-officedocument.themeOverrid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theme/themeOverride38.xml" ContentType="application/vnd.openxmlformats-officedocument.themeOverrid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theme/themeOverride39.xml" ContentType="application/vnd.openxmlformats-officedocument.themeOverrid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theme/themeOverride40.xml" ContentType="application/vnd.openxmlformats-officedocument.themeOverrid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theme/themeOverride41.xml" ContentType="application/vnd.openxmlformats-officedocument.themeOverrid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theme/themeOverride42.xml" ContentType="application/vnd.openxmlformats-officedocument.themeOverrid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theme/themeOverride4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2" r:id="rId1"/>
  </p:sldMasterIdLst>
  <p:notesMasterIdLst>
    <p:notesMasterId r:id="rId45"/>
  </p:notesMasterIdLst>
  <p:handoutMasterIdLst>
    <p:handoutMasterId r:id="rId46"/>
  </p:handoutMasterIdLst>
  <p:sldIdLst>
    <p:sldId id="265" r:id="rId2"/>
    <p:sldId id="283" r:id="rId3"/>
    <p:sldId id="285" r:id="rId4"/>
    <p:sldId id="266" r:id="rId5"/>
    <p:sldId id="295" r:id="rId6"/>
    <p:sldId id="309" r:id="rId7"/>
    <p:sldId id="276" r:id="rId8"/>
    <p:sldId id="269" r:id="rId9"/>
    <p:sldId id="279" r:id="rId10"/>
    <p:sldId id="277" r:id="rId11"/>
    <p:sldId id="288" r:id="rId12"/>
    <p:sldId id="280" r:id="rId13"/>
    <p:sldId id="286" r:id="rId14"/>
    <p:sldId id="281" r:id="rId15"/>
    <p:sldId id="294" r:id="rId16"/>
    <p:sldId id="291" r:id="rId17"/>
    <p:sldId id="282" r:id="rId18"/>
    <p:sldId id="296" r:id="rId19"/>
    <p:sldId id="271" r:id="rId20"/>
    <p:sldId id="272" r:id="rId21"/>
    <p:sldId id="298" r:id="rId22"/>
    <p:sldId id="300" r:id="rId23"/>
    <p:sldId id="310" r:id="rId24"/>
    <p:sldId id="306" r:id="rId25"/>
    <p:sldId id="304" r:id="rId26"/>
    <p:sldId id="273" r:id="rId27"/>
    <p:sldId id="307" r:id="rId28"/>
    <p:sldId id="312" r:id="rId29"/>
    <p:sldId id="292" r:id="rId30"/>
    <p:sldId id="261" r:id="rId31"/>
    <p:sldId id="275" r:id="rId32"/>
    <p:sldId id="289" r:id="rId33"/>
    <p:sldId id="293" r:id="rId34"/>
    <p:sldId id="299" r:id="rId35"/>
    <p:sldId id="302" r:id="rId36"/>
    <p:sldId id="303" r:id="rId37"/>
    <p:sldId id="297" r:id="rId38"/>
    <p:sldId id="301" r:id="rId39"/>
    <p:sldId id="305" r:id="rId40"/>
    <p:sldId id="313" r:id="rId41"/>
    <p:sldId id="314" r:id="rId42"/>
    <p:sldId id="315" r:id="rId43"/>
    <p:sldId id="316" r:id="rId44"/>
  </p:sldIdLst>
  <p:sldSz cx="12192000" cy="6858000"/>
  <p:notesSz cx="6858000" cy="9144000"/>
  <p:embeddedFontLst>
    <p:embeddedFont>
      <p:font typeface="Calibri" panose="020F0502020204030204" pitchFamily="34" charset="0"/>
      <p:regular r:id="rId47"/>
      <p:bold r:id="rId48"/>
      <p:italic r:id="rId49"/>
      <p:boldItalic r:id="rId50"/>
    </p:embeddedFont>
    <p:embeddedFont>
      <p:font typeface="Calibri Light" panose="020F0302020204030204" pitchFamily="34" charset="0"/>
      <p:regular r:id="rId51"/>
      <p:italic r:id="rId52"/>
    </p:embeddedFont>
    <p:embeddedFont>
      <p:font typeface="Cambria Math" panose="02040503050406030204" pitchFamily="18" charset="0"/>
      <p:regular r:id="rId53"/>
    </p:embeddedFont>
    <p:embeddedFont>
      <p:font typeface="Nunito" panose="00000500000000000000" pitchFamily="2" charset="0"/>
      <p:regular r:id="rId54"/>
      <p:bold r:id="rId55"/>
      <p:italic r:id="rId56"/>
      <p:boldItalic r:id="rId57"/>
    </p:embeddedFont>
    <p:embeddedFont>
      <p:font typeface="Nunito Bold" panose="00000800000000000000" pitchFamily="2" charset="0"/>
      <p:bold r:id="rId58"/>
    </p:embeddedFont>
    <p:embeddedFont>
      <p:font typeface="Nunito Light" panose="00000400000000000000" pitchFamily="2" charset="0"/>
      <p:regular r:id="rId59"/>
      <p:italic r:id="rId60"/>
    </p:embeddedFont>
    <p:embeddedFont>
      <p:font typeface="Nunito SemiBold" panose="00000700000000000000" pitchFamily="2" charset="0"/>
      <p:bold r:id="rId61"/>
      <p:boldItalic r:id="rId62"/>
    </p:embeddedFont>
    <p:embeddedFont>
      <p:font typeface="標楷體" panose="03000509000000000000" pitchFamily="65" charset="-120"/>
      <p:regular r:id="rId63"/>
    </p:embeddedFont>
  </p:embeddedFont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rryYang" initials="T" lastIdx="1" clrIdx="0">
    <p:extLst>
      <p:ext uri="{19B8F6BF-5375-455C-9EA6-DF929625EA0E}">
        <p15:presenceInfo xmlns:p15="http://schemas.microsoft.com/office/powerpoint/2012/main" userId="ed63aba4ad4b429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79DA7"/>
    <a:srgbClr val="F8F8F8"/>
    <a:srgbClr val="D0C1AC"/>
    <a:srgbClr val="D6C9B9"/>
    <a:srgbClr val="C47660"/>
    <a:srgbClr val="1F497D"/>
    <a:srgbClr val="FF9999"/>
    <a:srgbClr val="FFF2CC"/>
    <a:srgbClr val="CCE5FF"/>
    <a:srgbClr val="6383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825" autoAdjust="0"/>
  </p:normalViewPr>
  <p:slideViewPr>
    <p:cSldViewPr snapToGrid="0">
      <p:cViewPr>
        <p:scale>
          <a:sx n="75" d="100"/>
          <a:sy n="75" d="100"/>
        </p:scale>
        <p:origin x="1356" y="918"/>
      </p:cViewPr>
      <p:guideLst/>
    </p:cSldViewPr>
  </p:slideViewPr>
  <p:notesTextViewPr>
    <p:cViewPr>
      <p:scale>
        <a:sx n="125" d="100"/>
        <a:sy n="125" d="100"/>
      </p:scale>
      <p:origin x="0" y="0"/>
    </p:cViewPr>
  </p:notesTextViewPr>
  <p:notesViewPr>
    <p:cSldViewPr snapToGrid="0">
      <p:cViewPr varScale="1">
        <p:scale>
          <a:sx n="86" d="100"/>
          <a:sy n="86" d="100"/>
        </p:scale>
        <p:origin x="3012"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font" Target="fonts/font17.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59" Type="http://schemas.openxmlformats.org/officeDocument/2006/relationships/font" Target="fonts/font13.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27963;&#38913;&#31807;1" TargetMode="Externa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oleObject" Target="&#27963;&#38913;&#31807;1" TargetMode="Externa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oleObject" Target="&#27963;&#38913;&#31807;1" TargetMode="Externa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oleObject" Target="&#27963;&#38913;&#31807;1" TargetMode="External"/></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oleObject" Target="&#27963;&#38913;&#31807;1" TargetMode="External"/></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oleObject" Target="&#27963;&#38913;&#31807;1" TargetMode="External"/></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15.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oleObject" Target="&#27963;&#38913;&#31807;1" TargetMode="External"/></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16.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oleObject" Target="&#27963;&#38913;&#31807;1" TargetMode="External"/></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17.xml"/><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oleObject" Target="&#27963;&#38913;&#31807;1" TargetMode="External"/></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18.xml"/><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oleObject" Target="&#27963;&#38913;&#31807;1" TargetMode="External"/></Relationships>
</file>

<file path=ppt/charts/_rels/chart19.xml.rels><?xml version="1.0" encoding="UTF-8" standalone="yes"?>
<Relationships xmlns="http://schemas.openxmlformats.org/package/2006/relationships"><Relationship Id="rId3" Type="http://schemas.openxmlformats.org/officeDocument/2006/relationships/themeOverride" Target="../theme/themeOverride19.xml"/><Relationship Id="rId2" Type="http://schemas.microsoft.com/office/2011/relationships/chartColorStyle" Target="colors19.xml"/><Relationship Id="rId1" Type="http://schemas.microsoft.com/office/2011/relationships/chartStyle" Target="style19.xml"/><Relationship Id="rId4" Type="http://schemas.openxmlformats.org/officeDocument/2006/relationships/oleObject" Target="&#27963;&#38913;&#31807;1"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27963;&#38913;&#31807;1" TargetMode="External"/></Relationships>
</file>

<file path=ppt/charts/_rels/chart20.xml.rels><?xml version="1.0" encoding="UTF-8" standalone="yes"?>
<Relationships xmlns="http://schemas.openxmlformats.org/package/2006/relationships"><Relationship Id="rId3" Type="http://schemas.openxmlformats.org/officeDocument/2006/relationships/themeOverride" Target="../theme/themeOverride20.xml"/><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oleObject" Target="&#27963;&#38913;&#31807;1" TargetMode="External"/></Relationships>
</file>

<file path=ppt/charts/_rels/chart21.xml.rels><?xml version="1.0" encoding="UTF-8" standalone="yes"?>
<Relationships xmlns="http://schemas.openxmlformats.org/package/2006/relationships"><Relationship Id="rId3" Type="http://schemas.openxmlformats.org/officeDocument/2006/relationships/themeOverride" Target="../theme/themeOverride21.xml"/><Relationship Id="rId2" Type="http://schemas.microsoft.com/office/2011/relationships/chartColorStyle" Target="colors21.xml"/><Relationship Id="rId1" Type="http://schemas.microsoft.com/office/2011/relationships/chartStyle" Target="style21.xml"/><Relationship Id="rId4" Type="http://schemas.openxmlformats.org/officeDocument/2006/relationships/oleObject" Target="&#27963;&#38913;&#31807;1" TargetMode="External"/></Relationships>
</file>

<file path=ppt/charts/_rels/chart22.xml.rels><?xml version="1.0" encoding="UTF-8" standalone="yes"?>
<Relationships xmlns="http://schemas.openxmlformats.org/package/2006/relationships"><Relationship Id="rId3" Type="http://schemas.openxmlformats.org/officeDocument/2006/relationships/themeOverride" Target="../theme/themeOverride22.xml"/><Relationship Id="rId2" Type="http://schemas.microsoft.com/office/2011/relationships/chartColorStyle" Target="colors22.xml"/><Relationship Id="rId1" Type="http://schemas.microsoft.com/office/2011/relationships/chartStyle" Target="style22.xml"/><Relationship Id="rId4" Type="http://schemas.openxmlformats.org/officeDocument/2006/relationships/oleObject" Target="file:///C:\Users\TerryYang\Desktop\simple%20example.xlsx" TargetMode="External"/></Relationships>
</file>

<file path=ppt/charts/_rels/chart23.xml.rels><?xml version="1.0" encoding="UTF-8" standalone="yes"?>
<Relationships xmlns="http://schemas.openxmlformats.org/package/2006/relationships"><Relationship Id="rId3" Type="http://schemas.openxmlformats.org/officeDocument/2006/relationships/themeOverride" Target="../theme/themeOverride23.xml"/><Relationship Id="rId2" Type="http://schemas.microsoft.com/office/2011/relationships/chartColorStyle" Target="colors23.xml"/><Relationship Id="rId1" Type="http://schemas.microsoft.com/office/2011/relationships/chartStyle" Target="style23.xml"/><Relationship Id="rId4" Type="http://schemas.openxmlformats.org/officeDocument/2006/relationships/oleObject" Target="file:///C:\Users\TerryYang\Desktop\simple%20example.xlsx" TargetMode="External"/></Relationships>
</file>

<file path=ppt/charts/_rels/chart24.xml.rels><?xml version="1.0" encoding="UTF-8" standalone="yes"?>
<Relationships xmlns="http://schemas.openxmlformats.org/package/2006/relationships"><Relationship Id="rId3" Type="http://schemas.openxmlformats.org/officeDocument/2006/relationships/themeOverride" Target="../theme/themeOverride24.xml"/><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oleObject" Target="file:///C:\Users\TerryYang\Desktop\simple%20example.xlsx" TargetMode="External"/></Relationships>
</file>

<file path=ppt/charts/_rels/chart25.xml.rels><?xml version="1.0" encoding="UTF-8" standalone="yes"?>
<Relationships xmlns="http://schemas.openxmlformats.org/package/2006/relationships"><Relationship Id="rId3" Type="http://schemas.openxmlformats.org/officeDocument/2006/relationships/themeOverride" Target="../theme/themeOverride25.xml"/><Relationship Id="rId2" Type="http://schemas.microsoft.com/office/2011/relationships/chartColorStyle" Target="colors25.xml"/><Relationship Id="rId1" Type="http://schemas.microsoft.com/office/2011/relationships/chartStyle" Target="style25.xml"/><Relationship Id="rId4" Type="http://schemas.openxmlformats.org/officeDocument/2006/relationships/oleObject" Target="&#27963;&#38913;&#31807;1" TargetMode="External"/></Relationships>
</file>

<file path=ppt/charts/_rels/chart26.xml.rels><?xml version="1.0" encoding="UTF-8" standalone="yes"?>
<Relationships xmlns="http://schemas.openxmlformats.org/package/2006/relationships"><Relationship Id="rId3" Type="http://schemas.openxmlformats.org/officeDocument/2006/relationships/themeOverride" Target="../theme/themeOverride26.xml"/><Relationship Id="rId2" Type="http://schemas.microsoft.com/office/2011/relationships/chartColorStyle" Target="colors26.xml"/><Relationship Id="rId1" Type="http://schemas.microsoft.com/office/2011/relationships/chartStyle" Target="style26.xml"/><Relationship Id="rId4" Type="http://schemas.openxmlformats.org/officeDocument/2006/relationships/oleObject" Target="file:///C:\Users\TerryYang\Desktop\simple%20example.xlsx" TargetMode="External"/></Relationships>
</file>

<file path=ppt/charts/_rels/chart27.xml.rels><?xml version="1.0" encoding="UTF-8" standalone="yes"?>
<Relationships xmlns="http://schemas.openxmlformats.org/package/2006/relationships"><Relationship Id="rId3" Type="http://schemas.openxmlformats.org/officeDocument/2006/relationships/themeOverride" Target="../theme/themeOverride27.xml"/><Relationship Id="rId2" Type="http://schemas.microsoft.com/office/2011/relationships/chartColorStyle" Target="colors27.xml"/><Relationship Id="rId1" Type="http://schemas.microsoft.com/office/2011/relationships/chartStyle" Target="style27.xml"/><Relationship Id="rId4" Type="http://schemas.openxmlformats.org/officeDocument/2006/relationships/oleObject" Target="file:///C:\Users\TerryYang\Desktop\simple%20example.xlsx" TargetMode="External"/></Relationships>
</file>

<file path=ppt/charts/_rels/chart28.xml.rels><?xml version="1.0" encoding="UTF-8" standalone="yes"?>
<Relationships xmlns="http://schemas.openxmlformats.org/package/2006/relationships"><Relationship Id="rId3" Type="http://schemas.openxmlformats.org/officeDocument/2006/relationships/themeOverride" Target="../theme/themeOverride28.xml"/><Relationship Id="rId2" Type="http://schemas.microsoft.com/office/2011/relationships/chartColorStyle" Target="colors28.xml"/><Relationship Id="rId1" Type="http://schemas.microsoft.com/office/2011/relationships/chartStyle" Target="style28.xml"/><Relationship Id="rId4" Type="http://schemas.openxmlformats.org/officeDocument/2006/relationships/oleObject" Target="file:///C:\Users\TerryYang\Desktop\simple%20example.xlsx" TargetMode="External"/></Relationships>
</file>

<file path=ppt/charts/_rels/chart29.xml.rels><?xml version="1.0" encoding="UTF-8" standalone="yes"?>
<Relationships xmlns="http://schemas.openxmlformats.org/package/2006/relationships"><Relationship Id="rId3" Type="http://schemas.openxmlformats.org/officeDocument/2006/relationships/themeOverride" Target="../theme/themeOverride29.xml"/><Relationship Id="rId2" Type="http://schemas.microsoft.com/office/2011/relationships/chartColorStyle" Target="colors29.xml"/><Relationship Id="rId1" Type="http://schemas.microsoft.com/office/2011/relationships/chartStyle" Target="style29.xml"/><Relationship Id="rId4" Type="http://schemas.openxmlformats.org/officeDocument/2006/relationships/oleObject" Target="&#27963;&#38913;&#31807;1"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27963;&#38913;&#31807;1" TargetMode="External"/></Relationships>
</file>

<file path=ppt/charts/_rels/chart30.xml.rels><?xml version="1.0" encoding="UTF-8" standalone="yes"?>
<Relationships xmlns="http://schemas.openxmlformats.org/package/2006/relationships"><Relationship Id="rId3" Type="http://schemas.openxmlformats.org/officeDocument/2006/relationships/themeOverride" Target="../theme/themeOverride30.xml"/><Relationship Id="rId2" Type="http://schemas.microsoft.com/office/2011/relationships/chartColorStyle" Target="colors30.xml"/><Relationship Id="rId1" Type="http://schemas.microsoft.com/office/2011/relationships/chartStyle" Target="style30.xml"/><Relationship Id="rId4" Type="http://schemas.openxmlformats.org/officeDocument/2006/relationships/oleObject" Target="file:///C:\Users\TerryYang\Desktop\simple%20example.xlsx" TargetMode="External"/></Relationships>
</file>

<file path=ppt/charts/_rels/chart31.xml.rels><?xml version="1.0" encoding="UTF-8" standalone="yes"?>
<Relationships xmlns="http://schemas.openxmlformats.org/package/2006/relationships"><Relationship Id="rId3" Type="http://schemas.openxmlformats.org/officeDocument/2006/relationships/themeOverride" Target="../theme/themeOverride31.xml"/><Relationship Id="rId2" Type="http://schemas.microsoft.com/office/2011/relationships/chartColorStyle" Target="colors31.xml"/><Relationship Id="rId1" Type="http://schemas.microsoft.com/office/2011/relationships/chartStyle" Target="style31.xml"/><Relationship Id="rId4" Type="http://schemas.openxmlformats.org/officeDocument/2006/relationships/oleObject" Target="&#27963;&#38913;&#31807;1" TargetMode="External"/></Relationships>
</file>

<file path=ppt/charts/_rels/chart32.xml.rels><?xml version="1.0" encoding="UTF-8" standalone="yes"?>
<Relationships xmlns="http://schemas.openxmlformats.org/package/2006/relationships"><Relationship Id="rId3" Type="http://schemas.openxmlformats.org/officeDocument/2006/relationships/themeOverride" Target="../theme/themeOverride32.xml"/><Relationship Id="rId2" Type="http://schemas.microsoft.com/office/2011/relationships/chartColorStyle" Target="colors32.xml"/><Relationship Id="rId1" Type="http://schemas.microsoft.com/office/2011/relationships/chartStyle" Target="style32.xml"/><Relationship Id="rId4" Type="http://schemas.openxmlformats.org/officeDocument/2006/relationships/oleObject" Target="file:///C:\Users\TerryYang\Desktop\simple%20example.xlsx" TargetMode="External"/></Relationships>
</file>

<file path=ppt/charts/_rels/chart33.xml.rels><?xml version="1.0" encoding="UTF-8" standalone="yes"?>
<Relationships xmlns="http://schemas.openxmlformats.org/package/2006/relationships"><Relationship Id="rId3" Type="http://schemas.openxmlformats.org/officeDocument/2006/relationships/themeOverride" Target="../theme/themeOverride33.xml"/><Relationship Id="rId2" Type="http://schemas.microsoft.com/office/2011/relationships/chartColorStyle" Target="colors33.xml"/><Relationship Id="rId1" Type="http://schemas.microsoft.com/office/2011/relationships/chartStyle" Target="style33.xml"/><Relationship Id="rId4" Type="http://schemas.openxmlformats.org/officeDocument/2006/relationships/oleObject" Target="file:///C:\Users\TerryYang\Desktop\simple%20example.xlsx" TargetMode="External"/></Relationships>
</file>

<file path=ppt/charts/_rels/chart34.xml.rels><?xml version="1.0" encoding="UTF-8" standalone="yes"?>
<Relationships xmlns="http://schemas.openxmlformats.org/package/2006/relationships"><Relationship Id="rId3" Type="http://schemas.openxmlformats.org/officeDocument/2006/relationships/themeOverride" Target="../theme/themeOverride34.xml"/><Relationship Id="rId2" Type="http://schemas.microsoft.com/office/2011/relationships/chartColorStyle" Target="colors34.xml"/><Relationship Id="rId1" Type="http://schemas.microsoft.com/office/2011/relationships/chartStyle" Target="style34.xml"/><Relationship Id="rId4" Type="http://schemas.openxmlformats.org/officeDocument/2006/relationships/oleObject" Target="&#27963;&#38913;&#31807;1" TargetMode="External"/></Relationships>
</file>

<file path=ppt/charts/_rels/chart35.xml.rels><?xml version="1.0" encoding="UTF-8" standalone="yes"?>
<Relationships xmlns="http://schemas.openxmlformats.org/package/2006/relationships"><Relationship Id="rId3" Type="http://schemas.openxmlformats.org/officeDocument/2006/relationships/themeOverride" Target="../theme/themeOverride35.xml"/><Relationship Id="rId2" Type="http://schemas.microsoft.com/office/2011/relationships/chartColorStyle" Target="colors35.xml"/><Relationship Id="rId1" Type="http://schemas.microsoft.com/office/2011/relationships/chartStyle" Target="style35.xml"/><Relationship Id="rId4" Type="http://schemas.openxmlformats.org/officeDocument/2006/relationships/oleObject" Target="file:///C:\Users\TerryYang\Desktop\Github\NTUIIE-Reserch\ppt\simple%20example.xlsx" TargetMode="External"/></Relationships>
</file>

<file path=ppt/charts/_rels/chart36.xml.rels><?xml version="1.0" encoding="UTF-8" standalone="yes"?>
<Relationships xmlns="http://schemas.openxmlformats.org/package/2006/relationships"><Relationship Id="rId3" Type="http://schemas.openxmlformats.org/officeDocument/2006/relationships/themeOverride" Target="../theme/themeOverride36.xml"/><Relationship Id="rId2" Type="http://schemas.microsoft.com/office/2011/relationships/chartColorStyle" Target="colors36.xml"/><Relationship Id="rId1" Type="http://schemas.microsoft.com/office/2011/relationships/chartStyle" Target="style36.xml"/><Relationship Id="rId4" Type="http://schemas.openxmlformats.org/officeDocument/2006/relationships/oleObject" Target="file:///C:\Users\TerryYang\Desktop\Github\NTUIIE-Reserch\ppt\simple%20example.xlsx" TargetMode="External"/></Relationships>
</file>

<file path=ppt/charts/_rels/chart37.xml.rels><?xml version="1.0" encoding="UTF-8" standalone="yes"?>
<Relationships xmlns="http://schemas.openxmlformats.org/package/2006/relationships"><Relationship Id="rId3" Type="http://schemas.openxmlformats.org/officeDocument/2006/relationships/themeOverride" Target="../theme/themeOverride37.xml"/><Relationship Id="rId2" Type="http://schemas.microsoft.com/office/2011/relationships/chartColorStyle" Target="colors37.xml"/><Relationship Id="rId1" Type="http://schemas.microsoft.com/office/2011/relationships/chartStyle" Target="style37.xml"/><Relationship Id="rId4" Type="http://schemas.openxmlformats.org/officeDocument/2006/relationships/oleObject" Target="file:///C:\Users\TerryYang\Desktop\Github\NTUIIE-Reserch\ppt\simple%20example.xlsx" TargetMode="External"/></Relationships>
</file>

<file path=ppt/charts/_rels/chart38.xml.rels><?xml version="1.0" encoding="UTF-8" standalone="yes"?>
<Relationships xmlns="http://schemas.openxmlformats.org/package/2006/relationships"><Relationship Id="rId3" Type="http://schemas.openxmlformats.org/officeDocument/2006/relationships/themeOverride" Target="../theme/themeOverride38.xml"/><Relationship Id="rId2" Type="http://schemas.microsoft.com/office/2011/relationships/chartColorStyle" Target="colors38.xml"/><Relationship Id="rId1" Type="http://schemas.microsoft.com/office/2011/relationships/chartStyle" Target="style38.xml"/><Relationship Id="rId4" Type="http://schemas.openxmlformats.org/officeDocument/2006/relationships/oleObject" Target="file:///C:\Users\TerryYang\Desktop\Github\NTUIIE-Reserch\ppt\simple%20example.xlsx" TargetMode="External"/></Relationships>
</file>

<file path=ppt/charts/_rels/chart39.xml.rels><?xml version="1.0" encoding="UTF-8" standalone="yes"?>
<Relationships xmlns="http://schemas.openxmlformats.org/package/2006/relationships"><Relationship Id="rId3" Type="http://schemas.openxmlformats.org/officeDocument/2006/relationships/themeOverride" Target="../theme/themeOverride39.xml"/><Relationship Id="rId2" Type="http://schemas.microsoft.com/office/2011/relationships/chartColorStyle" Target="colors39.xml"/><Relationship Id="rId1" Type="http://schemas.microsoft.com/office/2011/relationships/chartStyle" Target="style39.xml"/><Relationship Id="rId4" Type="http://schemas.openxmlformats.org/officeDocument/2006/relationships/oleObject" Target="file:///C:\Users\TerryYang\Desktop\Github\NTUIIE-Reserch\ppt\simple%20example.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27963;&#38913;&#31807;1" TargetMode="External"/></Relationships>
</file>

<file path=ppt/charts/_rels/chart40.xml.rels><?xml version="1.0" encoding="UTF-8" standalone="yes"?>
<Relationships xmlns="http://schemas.openxmlformats.org/package/2006/relationships"><Relationship Id="rId3" Type="http://schemas.openxmlformats.org/officeDocument/2006/relationships/themeOverride" Target="../theme/themeOverride40.xml"/><Relationship Id="rId2" Type="http://schemas.microsoft.com/office/2011/relationships/chartColorStyle" Target="colors40.xml"/><Relationship Id="rId1" Type="http://schemas.microsoft.com/office/2011/relationships/chartStyle" Target="style40.xml"/><Relationship Id="rId4" Type="http://schemas.openxmlformats.org/officeDocument/2006/relationships/oleObject" Target="file:///C:\Users\TerryYang\Desktop\Github\NTUIIE-Reserch\ppt\simple%20example.xlsx" TargetMode="External"/></Relationships>
</file>

<file path=ppt/charts/_rels/chart41.xml.rels><?xml version="1.0" encoding="UTF-8" standalone="yes"?>
<Relationships xmlns="http://schemas.openxmlformats.org/package/2006/relationships"><Relationship Id="rId3" Type="http://schemas.openxmlformats.org/officeDocument/2006/relationships/themeOverride" Target="../theme/themeOverride41.xml"/><Relationship Id="rId2" Type="http://schemas.microsoft.com/office/2011/relationships/chartColorStyle" Target="colors41.xml"/><Relationship Id="rId1" Type="http://schemas.microsoft.com/office/2011/relationships/chartStyle" Target="style41.xml"/><Relationship Id="rId4" Type="http://schemas.openxmlformats.org/officeDocument/2006/relationships/oleObject" Target="file:///C:\Users\TerryYang\Desktop\Github\NTUIIE-Reserch\ppt\simple%20example.xlsx" TargetMode="External"/></Relationships>
</file>

<file path=ppt/charts/_rels/chart42.xml.rels><?xml version="1.0" encoding="UTF-8" standalone="yes"?>
<Relationships xmlns="http://schemas.openxmlformats.org/package/2006/relationships"><Relationship Id="rId3" Type="http://schemas.openxmlformats.org/officeDocument/2006/relationships/themeOverride" Target="../theme/themeOverride42.xml"/><Relationship Id="rId2" Type="http://schemas.microsoft.com/office/2011/relationships/chartColorStyle" Target="colors42.xml"/><Relationship Id="rId1" Type="http://schemas.microsoft.com/office/2011/relationships/chartStyle" Target="style42.xml"/><Relationship Id="rId4" Type="http://schemas.openxmlformats.org/officeDocument/2006/relationships/oleObject" Target="file:///C:\Users\TerryYang\Desktop\Github\NTUIIE-Reserch\ppt\simple%20example.xlsx" TargetMode="External"/></Relationships>
</file>

<file path=ppt/charts/_rels/chart43.xml.rels><?xml version="1.0" encoding="UTF-8" standalone="yes"?>
<Relationships xmlns="http://schemas.openxmlformats.org/package/2006/relationships"><Relationship Id="rId3" Type="http://schemas.openxmlformats.org/officeDocument/2006/relationships/themeOverride" Target="../theme/themeOverride43.xml"/><Relationship Id="rId2" Type="http://schemas.microsoft.com/office/2011/relationships/chartColorStyle" Target="colors43.xml"/><Relationship Id="rId1" Type="http://schemas.microsoft.com/office/2011/relationships/chartStyle" Target="style43.xml"/><Relationship Id="rId4" Type="http://schemas.openxmlformats.org/officeDocument/2006/relationships/oleObject" Target="file:///C:\Users\TerryYang\Desktop\Github\NTUIIE-Reserch\ppt\simple%20example.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27963;&#38913;&#31807;1"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27963;&#38913;&#31807;1" TargetMode="Externa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27963;&#38913;&#31807;1" TargetMode="Externa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27963;&#38913;&#31807;1" TargetMode="Externa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oleObject" Target="&#27963;&#38913;&#31807;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CF7E-4694-8A82-C83D49A33570}"/>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CF7E-4694-8A82-C83D49A33570}"/>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4370-4A70-81AA-3FC01B710B47}"/>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4370-4A70-81AA-3FC01B710B47}"/>
            </c:ext>
          </c:extLst>
        </c:ser>
        <c:dLbls>
          <c:showLegendKey val="0"/>
          <c:showVal val="0"/>
          <c:showCatName val="0"/>
          <c:showSerName val="0"/>
          <c:showPercent val="0"/>
          <c:showBubbleSize val="0"/>
        </c:dLbls>
        <c:gapWidth val="219"/>
        <c:overlap val="-27"/>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3D22-4DE4-9B00-3DA0A1226BB4}"/>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3D22-4DE4-9B00-3DA0A1226BB4}"/>
            </c:ext>
          </c:extLst>
        </c:ser>
        <c:dLbls>
          <c:showLegendKey val="0"/>
          <c:showVal val="0"/>
          <c:showCatName val="0"/>
          <c:showSerName val="0"/>
          <c:showPercent val="0"/>
          <c:showBubbleSize val="0"/>
        </c:dLbls>
        <c:gapWidth val="219"/>
        <c:overlap val="-27"/>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B5F6-4881-B15D-7EBE5FFCE202}"/>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B5F6-4881-B15D-7EBE5FFCE202}"/>
            </c:ext>
          </c:extLst>
        </c:ser>
        <c:dLbls>
          <c:showLegendKey val="0"/>
          <c:showVal val="0"/>
          <c:showCatName val="0"/>
          <c:showSerName val="0"/>
          <c:showPercent val="0"/>
          <c:showBubbleSize val="0"/>
        </c:dLbls>
        <c:gapWidth val="219"/>
        <c:overlap val="-27"/>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14CF-4526-8540-8312BA8D89D1}"/>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14CF-4526-8540-8312BA8D89D1}"/>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2CF3-4A7E-987E-CD357E2EA275}"/>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2CF3-4A7E-987E-CD357E2EA275}"/>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5ACA-4E34-8698-D9799B1A6927}"/>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5ACA-4E34-8698-D9799B1A6927}"/>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6E9E-42C7-AFB4-560AA8695B03}"/>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6E9E-42C7-AFB4-560AA8695B03}"/>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0179-4E05-BAF4-D3ACAFA3578C}"/>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0179-4E05-BAF4-D3ACAFA3578C}"/>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6416-4CE0-BCF4-FD9ACA98A086}"/>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6416-4CE0-BCF4-FD9ACA98A086}"/>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6E9E-42C7-AFB4-560AA8695B03}"/>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6E9E-42C7-AFB4-560AA8695B03}"/>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299E-4794-B772-CB6E02A09CEE}"/>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299E-4794-B772-CB6E02A09CEE}"/>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0179-4E05-BAF4-D3ACAFA3578C}"/>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0179-4E05-BAF4-D3ACAFA3578C}"/>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6416-4CE0-BCF4-FD9ACA98A086}"/>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6416-4CE0-BCF4-FD9ACA98A086}"/>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Sorted PC1</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工作表1!$AA$4</c:f>
              <c:strCache>
                <c:ptCount val="1"/>
                <c:pt idx="0">
                  <c:v>Good</c:v>
                </c:pt>
              </c:strCache>
            </c:strRef>
          </c:tx>
          <c:spPr>
            <a:solidFill>
              <a:schemeClr val="accent1"/>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工作表1!$AA$5:$AA$10</c:f>
              <c:numCache>
                <c:formatCode>General</c:formatCode>
                <c:ptCount val="6"/>
                <c:pt idx="0">
                  <c:v>49</c:v>
                </c:pt>
                <c:pt idx="1">
                  <c:v>40</c:v>
                </c:pt>
                <c:pt idx="2">
                  <c:v>45</c:v>
                </c:pt>
                <c:pt idx="3">
                  <c:v>30</c:v>
                </c:pt>
                <c:pt idx="4">
                  <c:v>23</c:v>
                </c:pt>
                <c:pt idx="5">
                  <c:v>12</c:v>
                </c:pt>
              </c:numCache>
            </c:numRef>
          </c:val>
          <c:extLst>
            <c:ext xmlns:c16="http://schemas.microsoft.com/office/drawing/2014/chart" uri="{C3380CC4-5D6E-409C-BE32-E72D297353CC}">
              <c16:uniqueId val="{00000000-721D-474F-8DD0-D4BB9CFFF981}"/>
            </c:ext>
          </c:extLst>
        </c:ser>
        <c:ser>
          <c:idx val="1"/>
          <c:order val="1"/>
          <c:tx>
            <c:strRef>
              <c:f>工作表1!$AB$4</c:f>
              <c:strCache>
                <c:ptCount val="1"/>
                <c:pt idx="0">
                  <c:v>Bad</c:v>
                </c:pt>
              </c:strCache>
            </c:strRef>
          </c:tx>
          <c:spPr>
            <a:solidFill>
              <a:schemeClr val="accent2"/>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工作表1!$AB$5:$AB$10</c:f>
              <c:numCache>
                <c:formatCode>General</c:formatCode>
                <c:ptCount val="6"/>
                <c:pt idx="0">
                  <c:v>60</c:v>
                </c:pt>
                <c:pt idx="1">
                  <c:v>35</c:v>
                </c:pt>
                <c:pt idx="2">
                  <c:v>23</c:v>
                </c:pt>
                <c:pt idx="3">
                  <c:v>0</c:v>
                </c:pt>
                <c:pt idx="4">
                  <c:v>0</c:v>
                </c:pt>
                <c:pt idx="5">
                  <c:v>0</c:v>
                </c:pt>
              </c:numCache>
            </c:numRef>
          </c:val>
          <c:extLst>
            <c:ext xmlns:c16="http://schemas.microsoft.com/office/drawing/2014/chart" uri="{C3380CC4-5D6E-409C-BE32-E72D297353CC}">
              <c16:uniqueId val="{00000001-721D-474F-8DD0-D4BB9CFFF981}"/>
            </c:ext>
          </c:extLst>
        </c:ser>
        <c:dLbls>
          <c:showLegendKey val="0"/>
          <c:showVal val="0"/>
          <c:showCatName val="0"/>
          <c:showSerName val="0"/>
          <c:showPercent val="0"/>
          <c:showBubbleSize val="0"/>
        </c:dLbls>
        <c:gapWidth val="150"/>
        <c:overlap val="100"/>
        <c:axId val="1036761520"/>
        <c:axId val="1024970784"/>
      </c:barChart>
      <c:catAx>
        <c:axId val="1036761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4970784"/>
        <c:crosses val="autoZero"/>
        <c:auto val="1"/>
        <c:lblAlgn val="ctr"/>
        <c:lblOffset val="100"/>
        <c:noMultiLvlLbl val="0"/>
      </c:catAx>
      <c:valAx>
        <c:axId val="10249707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36761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Sorted PC2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工作表1!$AE$4</c:f>
              <c:strCache>
                <c:ptCount val="1"/>
                <c:pt idx="0">
                  <c:v>Good</c:v>
                </c:pt>
              </c:strCache>
            </c:strRef>
          </c:tx>
          <c:spPr>
            <a:solidFill>
              <a:schemeClr val="accent1"/>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工作表1!$AE$5:$AE$10</c:f>
              <c:numCache>
                <c:formatCode>General</c:formatCode>
                <c:ptCount val="6"/>
                <c:pt idx="0">
                  <c:v>21</c:v>
                </c:pt>
                <c:pt idx="1">
                  <c:v>24</c:v>
                </c:pt>
                <c:pt idx="2">
                  <c:v>31</c:v>
                </c:pt>
                <c:pt idx="3">
                  <c:v>35</c:v>
                </c:pt>
                <c:pt idx="4">
                  <c:v>26</c:v>
                </c:pt>
                <c:pt idx="5">
                  <c:v>14</c:v>
                </c:pt>
              </c:numCache>
            </c:numRef>
          </c:val>
          <c:extLst>
            <c:ext xmlns:c16="http://schemas.microsoft.com/office/drawing/2014/chart" uri="{C3380CC4-5D6E-409C-BE32-E72D297353CC}">
              <c16:uniqueId val="{00000000-D24C-4A25-8FEE-7A82FCD2D930}"/>
            </c:ext>
          </c:extLst>
        </c:ser>
        <c:ser>
          <c:idx val="1"/>
          <c:order val="1"/>
          <c:tx>
            <c:strRef>
              <c:f>工作表1!$AF$4</c:f>
              <c:strCache>
                <c:ptCount val="1"/>
                <c:pt idx="0">
                  <c:v>Bad</c:v>
                </c:pt>
              </c:strCache>
            </c:strRef>
          </c:tx>
          <c:spPr>
            <a:solidFill>
              <a:schemeClr val="accent2"/>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工作表1!$AF$5:$AF$10</c:f>
              <c:numCache>
                <c:formatCode>General</c:formatCode>
                <c:ptCount val="6"/>
                <c:pt idx="0">
                  <c:v>43</c:v>
                </c:pt>
                <c:pt idx="1">
                  <c:v>35</c:v>
                </c:pt>
                <c:pt idx="2">
                  <c:v>10</c:v>
                </c:pt>
                <c:pt idx="3">
                  <c:v>5</c:v>
                </c:pt>
                <c:pt idx="4">
                  <c:v>6</c:v>
                </c:pt>
                <c:pt idx="5">
                  <c:v>4</c:v>
                </c:pt>
              </c:numCache>
            </c:numRef>
          </c:val>
          <c:extLst>
            <c:ext xmlns:c16="http://schemas.microsoft.com/office/drawing/2014/chart" uri="{C3380CC4-5D6E-409C-BE32-E72D297353CC}">
              <c16:uniqueId val="{00000001-D24C-4A25-8FEE-7A82FCD2D930}"/>
            </c:ext>
          </c:extLst>
        </c:ser>
        <c:dLbls>
          <c:showLegendKey val="0"/>
          <c:showVal val="0"/>
          <c:showCatName val="0"/>
          <c:showSerName val="0"/>
          <c:showPercent val="0"/>
          <c:showBubbleSize val="0"/>
        </c:dLbls>
        <c:gapWidth val="150"/>
        <c:overlap val="100"/>
        <c:axId val="1026856336"/>
        <c:axId val="1021332032"/>
      </c:barChart>
      <c:catAx>
        <c:axId val="1026856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1332032"/>
        <c:crosses val="autoZero"/>
        <c:auto val="1"/>
        <c:lblAlgn val="ctr"/>
        <c:lblOffset val="100"/>
        <c:noMultiLvlLbl val="0"/>
      </c:catAx>
      <c:valAx>
        <c:axId val="1021332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563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PC3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工作表1!$AI$4</c:f>
              <c:strCache>
                <c:ptCount val="1"/>
                <c:pt idx="0">
                  <c:v>Good</c:v>
                </c:pt>
              </c:strCache>
            </c:strRef>
          </c:tx>
          <c:spPr>
            <a:solidFill>
              <a:schemeClr val="accent1"/>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工作表1!$AI$5:$AI$10</c:f>
              <c:numCache>
                <c:formatCode>General</c:formatCode>
                <c:ptCount val="6"/>
                <c:pt idx="0">
                  <c:v>42</c:v>
                </c:pt>
                <c:pt idx="1">
                  <c:v>34</c:v>
                </c:pt>
                <c:pt idx="2">
                  <c:v>20</c:v>
                </c:pt>
                <c:pt idx="3">
                  <c:v>46</c:v>
                </c:pt>
                <c:pt idx="4">
                  <c:v>35</c:v>
                </c:pt>
                <c:pt idx="5">
                  <c:v>32</c:v>
                </c:pt>
              </c:numCache>
            </c:numRef>
          </c:val>
          <c:extLst>
            <c:ext xmlns:c16="http://schemas.microsoft.com/office/drawing/2014/chart" uri="{C3380CC4-5D6E-409C-BE32-E72D297353CC}">
              <c16:uniqueId val="{00000000-A3B1-4239-8CC6-E16A10F49415}"/>
            </c:ext>
          </c:extLst>
        </c:ser>
        <c:ser>
          <c:idx val="1"/>
          <c:order val="1"/>
          <c:tx>
            <c:strRef>
              <c:f>工作表1!$AJ$4</c:f>
              <c:strCache>
                <c:ptCount val="1"/>
                <c:pt idx="0">
                  <c:v>Bad</c:v>
                </c:pt>
              </c:strCache>
            </c:strRef>
          </c:tx>
          <c:spPr>
            <a:solidFill>
              <a:schemeClr val="accent2"/>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工作表1!$AJ$5:$AJ$10</c:f>
              <c:numCache>
                <c:formatCode>General</c:formatCode>
                <c:ptCount val="6"/>
                <c:pt idx="0">
                  <c:v>23</c:v>
                </c:pt>
                <c:pt idx="1">
                  <c:v>24</c:v>
                </c:pt>
                <c:pt idx="2">
                  <c:v>30</c:v>
                </c:pt>
                <c:pt idx="3">
                  <c:v>0</c:v>
                </c:pt>
                <c:pt idx="4">
                  <c:v>5</c:v>
                </c:pt>
                <c:pt idx="5">
                  <c:v>2</c:v>
                </c:pt>
              </c:numCache>
            </c:numRef>
          </c:val>
          <c:extLst>
            <c:ext xmlns:c16="http://schemas.microsoft.com/office/drawing/2014/chart" uri="{C3380CC4-5D6E-409C-BE32-E72D297353CC}">
              <c16:uniqueId val="{00000001-A3B1-4239-8CC6-E16A10F49415}"/>
            </c:ext>
          </c:extLst>
        </c:ser>
        <c:dLbls>
          <c:showLegendKey val="0"/>
          <c:showVal val="0"/>
          <c:showCatName val="0"/>
          <c:showSerName val="0"/>
          <c:showPercent val="0"/>
          <c:showBubbleSize val="0"/>
        </c:dLbls>
        <c:gapWidth val="150"/>
        <c:overlap val="100"/>
        <c:axId val="1081417280"/>
        <c:axId val="976913488"/>
      </c:barChart>
      <c:catAx>
        <c:axId val="108141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488"/>
        <c:crosses val="autoZero"/>
        <c:auto val="1"/>
        <c:lblAlgn val="ctr"/>
        <c:lblOffset val="100"/>
        <c:noMultiLvlLbl val="0"/>
      </c:catAx>
      <c:valAx>
        <c:axId val="976913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172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429F-4864-B149-C73D73BD9232}"/>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429F-4864-B149-C73D73BD9232}"/>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 by Impurity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640F-4F30-AA1B-EBAF73B89D0F}"/>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640F-4F30-AA1B-EBAF73B89D0F}"/>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FC42-44CC-9968-41B5EF70A982}"/>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FC42-44CC-9968-41B5EF70A982}"/>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8D2F-4B89-B789-0DD1076E2E2E}"/>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8D2F-4B89-B789-0DD1076E2E2E}"/>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Without</a:t>
            </a:r>
            <a:r>
              <a:rPr lang="en-US" altLang="zh-TW" baseline="0" dirty="0"/>
              <a:t> Sequencing</a:t>
            </a:r>
            <a:endParaRPr lang="en-US" alt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2F0F-4572-B0BC-EEF4F65A26DB}"/>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2F0F-4572-B0BC-EEF4F65A26DB}"/>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C3D4-4ECE-BA13-7301FA42DB3A}"/>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C3D4-4ECE-BA13-7301FA42DB3A}"/>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 by Impurity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B238-4FF0-87B2-8B69DAE7F26B}"/>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B238-4FF0-87B2-8B69DAE7F26B}"/>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Group by PC3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C325-47D9-9EF4-98535D48107E}"/>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C325-47D9-9EF4-98535D48107E}"/>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a:t>
            </a:r>
            <a:r>
              <a:rPr lang="en-US" altLang="zh-TW" baseline="0" dirty="0"/>
              <a:t> by Impurity</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D51F-4B23-BDF0-37BAFF2CF4D4}"/>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D51F-4B23-BDF0-37BAFF2CF4D4}"/>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 Randomly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85F3-4A85-9E89-8F962B54F780}"/>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85F3-4A85-9E89-8F962B54F780}"/>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Original group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8DF8-4873-9F98-C2710A674557}"/>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8DF8-4873-9F98-C2710A674557}"/>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8F3F-419C-BEFB-8E9CCA943A22}"/>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8F3F-419C-BEFB-8E9CCA943A22}"/>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37FA-4DBE-AC72-0C7CEBA41AF0}"/>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37FA-4DBE-AC72-0C7CEBA41AF0}"/>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6B23-46B7-BD4F-7B0CFDC6E9E6}"/>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6B23-46B7-BD4F-7B0CFDC6E9E6}"/>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Group</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7F38-435C-83B0-A0D6DBC806EF}"/>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7F38-435C-83B0-A0D6DBC806EF}"/>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Group</a:t>
            </a:r>
            <a:r>
              <a:rPr lang="en-US" altLang="zh-TW"/>
              <a:t>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8ED6-4910-BF05-1C2BDD3E71EA}"/>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8ED6-4910-BF05-1C2BDD3E71EA}"/>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EA82-4C18-A354-7E56CF93D542}"/>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EA82-4C18-A354-7E56CF93D542}"/>
            </c:ext>
          </c:extLst>
        </c:ser>
        <c:dLbls>
          <c:showLegendKey val="0"/>
          <c:showVal val="0"/>
          <c:showCatName val="0"/>
          <c:showSerName val="0"/>
          <c:showPercent val="0"/>
          <c:showBubbleSize val="0"/>
        </c:dLbls>
        <c:gapWidth val="219"/>
        <c:overlap val="-27"/>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Group</a:t>
            </a:r>
            <a:r>
              <a:rPr lang="en-US" altLang="zh-TW"/>
              <a:t>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A659-45E0-84E4-A9D80DBD10AE}"/>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A659-45E0-84E4-A9D80DBD10AE}"/>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工作表1!$AA$4</c:f>
              <c:strCache>
                <c:ptCount val="1"/>
                <c:pt idx="0">
                  <c:v>Good</c:v>
                </c:pt>
              </c:strCache>
            </c:strRef>
          </c:tx>
          <c:spPr>
            <a:solidFill>
              <a:schemeClr val="accent1"/>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工作表1!$AA$5:$AA$10</c:f>
              <c:numCache>
                <c:formatCode>General</c:formatCode>
                <c:ptCount val="6"/>
                <c:pt idx="0">
                  <c:v>49</c:v>
                </c:pt>
                <c:pt idx="1">
                  <c:v>40</c:v>
                </c:pt>
                <c:pt idx="2">
                  <c:v>45</c:v>
                </c:pt>
                <c:pt idx="3">
                  <c:v>30</c:v>
                </c:pt>
                <c:pt idx="4">
                  <c:v>23</c:v>
                </c:pt>
                <c:pt idx="5">
                  <c:v>12</c:v>
                </c:pt>
              </c:numCache>
            </c:numRef>
          </c:val>
          <c:extLst>
            <c:ext xmlns:c16="http://schemas.microsoft.com/office/drawing/2014/chart" uri="{C3380CC4-5D6E-409C-BE32-E72D297353CC}">
              <c16:uniqueId val="{00000000-2F36-4C17-ABC8-F0592FEBE44C}"/>
            </c:ext>
          </c:extLst>
        </c:ser>
        <c:ser>
          <c:idx val="1"/>
          <c:order val="1"/>
          <c:tx>
            <c:strRef>
              <c:f>工作表1!$AB$4</c:f>
              <c:strCache>
                <c:ptCount val="1"/>
                <c:pt idx="0">
                  <c:v>Bad</c:v>
                </c:pt>
              </c:strCache>
            </c:strRef>
          </c:tx>
          <c:spPr>
            <a:solidFill>
              <a:schemeClr val="accent2"/>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工作表1!$AB$5:$AB$10</c:f>
              <c:numCache>
                <c:formatCode>General</c:formatCode>
                <c:ptCount val="6"/>
                <c:pt idx="0">
                  <c:v>60</c:v>
                </c:pt>
                <c:pt idx="1">
                  <c:v>35</c:v>
                </c:pt>
                <c:pt idx="2">
                  <c:v>23</c:v>
                </c:pt>
                <c:pt idx="3">
                  <c:v>0</c:v>
                </c:pt>
                <c:pt idx="4">
                  <c:v>0</c:v>
                </c:pt>
                <c:pt idx="5">
                  <c:v>0</c:v>
                </c:pt>
              </c:numCache>
            </c:numRef>
          </c:val>
          <c:extLst>
            <c:ext xmlns:c16="http://schemas.microsoft.com/office/drawing/2014/chart" uri="{C3380CC4-5D6E-409C-BE32-E72D297353CC}">
              <c16:uniqueId val="{00000001-2F36-4C17-ABC8-F0592FEBE44C}"/>
            </c:ext>
          </c:extLst>
        </c:ser>
        <c:dLbls>
          <c:showLegendKey val="0"/>
          <c:showVal val="0"/>
          <c:showCatName val="0"/>
          <c:showSerName val="0"/>
          <c:showPercent val="0"/>
          <c:showBubbleSize val="0"/>
        </c:dLbls>
        <c:gapWidth val="150"/>
        <c:overlap val="100"/>
        <c:axId val="1036761520"/>
        <c:axId val="1024970784"/>
      </c:barChart>
      <c:catAx>
        <c:axId val="1036761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4970784"/>
        <c:crosses val="autoZero"/>
        <c:auto val="1"/>
        <c:lblAlgn val="ctr"/>
        <c:lblOffset val="100"/>
        <c:noMultiLvlLbl val="0"/>
      </c:catAx>
      <c:valAx>
        <c:axId val="10249707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36761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a:t>
            </a:r>
            <a:r>
              <a:rPr lang="en-US" altLang="zh-TW"/>
              <a:t>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工作表1!$AE$4</c:f>
              <c:strCache>
                <c:ptCount val="1"/>
                <c:pt idx="0">
                  <c:v>Good</c:v>
                </c:pt>
              </c:strCache>
            </c:strRef>
          </c:tx>
          <c:spPr>
            <a:solidFill>
              <a:schemeClr val="accent1"/>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工作表1!$AE$5:$AE$10</c:f>
              <c:numCache>
                <c:formatCode>General</c:formatCode>
                <c:ptCount val="6"/>
                <c:pt idx="0">
                  <c:v>21</c:v>
                </c:pt>
                <c:pt idx="1">
                  <c:v>24</c:v>
                </c:pt>
                <c:pt idx="2">
                  <c:v>31</c:v>
                </c:pt>
                <c:pt idx="3">
                  <c:v>35</c:v>
                </c:pt>
                <c:pt idx="4">
                  <c:v>26</c:v>
                </c:pt>
                <c:pt idx="5">
                  <c:v>14</c:v>
                </c:pt>
              </c:numCache>
            </c:numRef>
          </c:val>
          <c:extLst>
            <c:ext xmlns:c16="http://schemas.microsoft.com/office/drawing/2014/chart" uri="{C3380CC4-5D6E-409C-BE32-E72D297353CC}">
              <c16:uniqueId val="{00000000-64B1-4776-AF0E-6267CAFCA1AA}"/>
            </c:ext>
          </c:extLst>
        </c:ser>
        <c:ser>
          <c:idx val="1"/>
          <c:order val="1"/>
          <c:tx>
            <c:strRef>
              <c:f>工作表1!$AF$4</c:f>
              <c:strCache>
                <c:ptCount val="1"/>
                <c:pt idx="0">
                  <c:v>Bad</c:v>
                </c:pt>
              </c:strCache>
            </c:strRef>
          </c:tx>
          <c:spPr>
            <a:solidFill>
              <a:schemeClr val="accent2"/>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工作表1!$AF$5:$AF$10</c:f>
              <c:numCache>
                <c:formatCode>General</c:formatCode>
                <c:ptCount val="6"/>
                <c:pt idx="0">
                  <c:v>43</c:v>
                </c:pt>
                <c:pt idx="1">
                  <c:v>35</c:v>
                </c:pt>
                <c:pt idx="2">
                  <c:v>10</c:v>
                </c:pt>
                <c:pt idx="3">
                  <c:v>5</c:v>
                </c:pt>
                <c:pt idx="4">
                  <c:v>6</c:v>
                </c:pt>
                <c:pt idx="5">
                  <c:v>4</c:v>
                </c:pt>
              </c:numCache>
            </c:numRef>
          </c:val>
          <c:extLst>
            <c:ext xmlns:c16="http://schemas.microsoft.com/office/drawing/2014/chart" uri="{C3380CC4-5D6E-409C-BE32-E72D297353CC}">
              <c16:uniqueId val="{00000001-64B1-4776-AF0E-6267CAFCA1AA}"/>
            </c:ext>
          </c:extLst>
        </c:ser>
        <c:dLbls>
          <c:showLegendKey val="0"/>
          <c:showVal val="0"/>
          <c:showCatName val="0"/>
          <c:showSerName val="0"/>
          <c:showPercent val="0"/>
          <c:showBubbleSize val="0"/>
        </c:dLbls>
        <c:gapWidth val="150"/>
        <c:overlap val="100"/>
        <c:axId val="1026856336"/>
        <c:axId val="1021332032"/>
      </c:barChart>
      <c:catAx>
        <c:axId val="1026856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1332032"/>
        <c:crosses val="autoZero"/>
        <c:auto val="1"/>
        <c:lblAlgn val="ctr"/>
        <c:lblOffset val="100"/>
        <c:noMultiLvlLbl val="0"/>
      </c:catAx>
      <c:valAx>
        <c:axId val="1021332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563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3</a:t>
            </a:r>
            <a:endParaRPr lang="en-US" alt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工作表1!$AI$4</c:f>
              <c:strCache>
                <c:ptCount val="1"/>
                <c:pt idx="0">
                  <c:v>Good</c:v>
                </c:pt>
              </c:strCache>
            </c:strRef>
          </c:tx>
          <c:spPr>
            <a:solidFill>
              <a:schemeClr val="accent1"/>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工作表1!$AI$5:$AI$10</c:f>
              <c:numCache>
                <c:formatCode>General</c:formatCode>
                <c:ptCount val="6"/>
                <c:pt idx="0">
                  <c:v>42</c:v>
                </c:pt>
                <c:pt idx="1">
                  <c:v>34</c:v>
                </c:pt>
                <c:pt idx="2">
                  <c:v>20</c:v>
                </c:pt>
                <c:pt idx="3">
                  <c:v>46</c:v>
                </c:pt>
                <c:pt idx="4">
                  <c:v>35</c:v>
                </c:pt>
                <c:pt idx="5">
                  <c:v>32</c:v>
                </c:pt>
              </c:numCache>
            </c:numRef>
          </c:val>
          <c:extLst>
            <c:ext xmlns:c16="http://schemas.microsoft.com/office/drawing/2014/chart" uri="{C3380CC4-5D6E-409C-BE32-E72D297353CC}">
              <c16:uniqueId val="{00000000-E969-4EB7-9B5D-8DB83256440C}"/>
            </c:ext>
          </c:extLst>
        </c:ser>
        <c:ser>
          <c:idx val="1"/>
          <c:order val="1"/>
          <c:tx>
            <c:strRef>
              <c:f>工作表1!$AJ$4</c:f>
              <c:strCache>
                <c:ptCount val="1"/>
                <c:pt idx="0">
                  <c:v>Bad</c:v>
                </c:pt>
              </c:strCache>
            </c:strRef>
          </c:tx>
          <c:spPr>
            <a:solidFill>
              <a:schemeClr val="accent2"/>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工作表1!$AJ$5:$AJ$10</c:f>
              <c:numCache>
                <c:formatCode>General</c:formatCode>
                <c:ptCount val="6"/>
                <c:pt idx="0">
                  <c:v>23</c:v>
                </c:pt>
                <c:pt idx="1">
                  <c:v>24</c:v>
                </c:pt>
                <c:pt idx="2">
                  <c:v>30</c:v>
                </c:pt>
                <c:pt idx="3">
                  <c:v>0</c:v>
                </c:pt>
                <c:pt idx="4">
                  <c:v>5</c:v>
                </c:pt>
                <c:pt idx="5">
                  <c:v>2</c:v>
                </c:pt>
              </c:numCache>
            </c:numRef>
          </c:val>
          <c:extLst>
            <c:ext xmlns:c16="http://schemas.microsoft.com/office/drawing/2014/chart" uri="{C3380CC4-5D6E-409C-BE32-E72D297353CC}">
              <c16:uniqueId val="{00000001-E969-4EB7-9B5D-8DB83256440C}"/>
            </c:ext>
          </c:extLst>
        </c:ser>
        <c:dLbls>
          <c:showLegendKey val="0"/>
          <c:showVal val="0"/>
          <c:showCatName val="0"/>
          <c:showSerName val="0"/>
          <c:showPercent val="0"/>
          <c:showBubbleSize val="0"/>
        </c:dLbls>
        <c:gapWidth val="150"/>
        <c:overlap val="100"/>
        <c:axId val="1081417280"/>
        <c:axId val="976913488"/>
      </c:barChart>
      <c:catAx>
        <c:axId val="108141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488"/>
        <c:crosses val="autoZero"/>
        <c:auto val="1"/>
        <c:lblAlgn val="ctr"/>
        <c:lblOffset val="100"/>
        <c:noMultiLvlLbl val="0"/>
      </c:catAx>
      <c:valAx>
        <c:axId val="976913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172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0DE8-42C0-9955-D9B25FEDB474}"/>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0DE8-42C0-9955-D9B25FEDB474}"/>
            </c:ext>
          </c:extLst>
        </c:ser>
        <c:dLbls>
          <c:showLegendKey val="0"/>
          <c:showVal val="0"/>
          <c:showCatName val="0"/>
          <c:showSerName val="0"/>
          <c:showPercent val="0"/>
          <c:showBubbleSize val="0"/>
        </c:dLbls>
        <c:gapWidth val="219"/>
        <c:overlap val="-27"/>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967A-43AD-97DC-7F1B2C33995B}"/>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967A-43AD-97DC-7F1B2C33995B}"/>
            </c:ext>
          </c:extLst>
        </c:ser>
        <c:dLbls>
          <c:showLegendKey val="0"/>
          <c:showVal val="0"/>
          <c:showCatName val="0"/>
          <c:showSerName val="0"/>
          <c:showPercent val="0"/>
          <c:showBubbleSize val="0"/>
        </c:dLbls>
        <c:gapWidth val="219"/>
        <c:overlap val="-27"/>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3580-4646-BA39-2A3E931A9C54}"/>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3580-4646-BA39-2A3E931A9C54}"/>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8EE9-4B50-8327-9012CFF3FD13}"/>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8EE9-4B50-8327-9012CFF3FD13}"/>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DE6C-4B49-BDD8-7CDDE6445EB5}"/>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DE6C-4B49-BDD8-7CDDE6445EB5}"/>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3FEB0058-F6AC-4235-90CF-E8748A312D0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1B0881E2-6DA4-4474-8215-959AFEC4F4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AFCCE0-4AB8-4CA5-B399-9FFF2AF78CF7}" type="datetimeFigureOut">
              <a:rPr lang="zh-TW" altLang="en-US" smtClean="0"/>
              <a:t>2022/11/15</a:t>
            </a:fld>
            <a:endParaRPr lang="zh-TW" altLang="en-US"/>
          </a:p>
        </p:txBody>
      </p:sp>
      <p:sp>
        <p:nvSpPr>
          <p:cNvPr id="4" name="頁尾版面配置區 3">
            <a:extLst>
              <a:ext uri="{FF2B5EF4-FFF2-40B4-BE49-F238E27FC236}">
                <a16:creationId xmlns:a16="http://schemas.microsoft.com/office/drawing/2014/main" id="{D1804DB9-8F88-4847-91DD-49231C122F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44DCC63-9C27-427E-AE85-AB6EAEAEB0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AB8243-416A-44B6-943F-22E5615ED80E}" type="slidenum">
              <a:rPr lang="zh-TW" altLang="en-US" smtClean="0"/>
              <a:t>‹#›</a:t>
            </a:fld>
            <a:endParaRPr lang="zh-TW" altLang="en-US"/>
          </a:p>
        </p:txBody>
      </p:sp>
    </p:spTree>
    <p:extLst>
      <p:ext uri="{BB962C8B-B14F-4D97-AF65-F5344CB8AC3E}">
        <p14:creationId xmlns:p14="http://schemas.microsoft.com/office/powerpoint/2010/main" val="24716545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3B4CF7-724C-4698-A943-84F3D98CE11B}" type="datetimeFigureOut">
              <a:rPr lang="zh-TW" altLang="en-US" smtClean="0"/>
              <a:t>2022/11/15</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3A0E54-7AE5-4780-B065-D6A1AF3CA3A7}" type="slidenum">
              <a:rPr lang="zh-TW" altLang="en-US" smtClean="0"/>
              <a:t>‹#›</a:t>
            </a:fld>
            <a:endParaRPr lang="zh-TW" altLang="en-US"/>
          </a:p>
        </p:txBody>
      </p:sp>
    </p:spTree>
    <p:extLst>
      <p:ext uri="{BB962C8B-B14F-4D97-AF65-F5344CB8AC3E}">
        <p14:creationId xmlns:p14="http://schemas.microsoft.com/office/powerpoint/2010/main" val="1694479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050" kern="1200" dirty="0">
                <a:solidFill>
                  <a:schemeClr val="tx1"/>
                </a:solidFill>
                <a:effectLst/>
                <a:latin typeface="+mn-lt"/>
                <a:ea typeface="+mn-ea"/>
                <a:cs typeface="+mn-cs"/>
              </a:rPr>
              <a:t>Hi every one, I am Yun-Hao yang, form the Institute of Industrial Engineering of NTU. I am glad I can be here to share the topic, which is about variable encoding for binary features.</a:t>
            </a:r>
            <a:endParaRPr lang="zh-TW" altLang="zh-TW" sz="9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a:t>
            </a:fld>
            <a:endParaRPr lang="zh-TW" altLang="en-US"/>
          </a:p>
        </p:txBody>
      </p:sp>
    </p:spTree>
    <p:extLst>
      <p:ext uri="{BB962C8B-B14F-4D97-AF65-F5344CB8AC3E}">
        <p14:creationId xmlns:p14="http://schemas.microsoft.com/office/powerpoint/2010/main" val="1429530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10</a:t>
            </a:fld>
            <a:endParaRPr lang="zh-TW" altLang="en-US"/>
          </a:p>
        </p:txBody>
      </p:sp>
    </p:spTree>
    <p:extLst>
      <p:ext uri="{BB962C8B-B14F-4D97-AF65-F5344CB8AC3E}">
        <p14:creationId xmlns:p14="http://schemas.microsoft.com/office/powerpoint/2010/main" val="1555870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the last step, with the binary – code decimal, we can represent columns into numerical values. And that’s it, we have generated a both understandable and tidy dataset with numerical value form the non-grouped binary data.</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11</a:t>
            </a:fld>
            <a:endParaRPr lang="zh-TW" altLang="en-US"/>
          </a:p>
        </p:txBody>
      </p:sp>
    </p:spTree>
    <p:extLst>
      <p:ext uri="{BB962C8B-B14F-4D97-AF65-F5344CB8AC3E}">
        <p14:creationId xmlns:p14="http://schemas.microsoft.com/office/powerpoint/2010/main" val="3141756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Here is a little example. Assume you are a zookeeper who have to check all animal's health status, and here is the checklist, showing the animal ’s type, size, color, and health status. Each checkbox in same group is exclusive to each other.</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After collecting the data of all 300 animals in your zoo, the result is at the right, presenting how many times each checkbox was checked, and what kind of health status the checked animal was.</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Like, in the size: mid checkbox, 100 out of 300 samples are checked, and half of them are in the good status, but the other half of them don’t.</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Our target is using these 18 checkboxes as binary feature data, on predicting the animal’s health status.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12</a:t>
            </a:fld>
            <a:endParaRPr lang="zh-TW" altLang="en-US"/>
          </a:p>
        </p:txBody>
      </p:sp>
    </p:spTree>
    <p:extLst>
      <p:ext uri="{BB962C8B-B14F-4D97-AF65-F5344CB8AC3E}">
        <p14:creationId xmlns:p14="http://schemas.microsoft.com/office/powerpoint/2010/main" val="1999095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First, we try to find the relationship of these 18 binary features. for now, we used Principle Components Analysis in grouping the columns. </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In here, PCA helped us makes 3 different columns groups, via PC1 to PC3.</a:t>
            </a:r>
            <a:endParaRPr lang="zh-TW" altLang="zh-TW" sz="1050" kern="1200" dirty="0">
              <a:solidFill>
                <a:schemeClr val="tx1"/>
              </a:solidFill>
              <a:effectLst/>
              <a:latin typeface="+mn-lt"/>
              <a:ea typeface="+mn-ea"/>
              <a:cs typeface="+mn-cs"/>
            </a:endParaRPr>
          </a:p>
          <a:p>
            <a:pPr fontAlgn="ctr"/>
            <a:r>
              <a:rPr lang="en-US" altLang="zh-TW" sz="1200" strike="sngStrike" kern="1200" dirty="0">
                <a:solidFill>
                  <a:schemeClr val="tx1"/>
                </a:solidFill>
                <a:effectLst/>
                <a:latin typeface="+mn-lt"/>
                <a:ea typeface="+mn-ea"/>
                <a:cs typeface="+mn-cs"/>
              </a:rPr>
              <a:t>The main purpose using PCA here is by flittering out the less importance features, we can create groups that contain the most importance ones.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13</a:t>
            </a:fld>
            <a:endParaRPr lang="zh-TW" altLang="en-US"/>
          </a:p>
        </p:txBody>
      </p:sp>
    </p:spTree>
    <p:extLst>
      <p:ext uri="{BB962C8B-B14F-4D97-AF65-F5344CB8AC3E}">
        <p14:creationId xmlns:p14="http://schemas.microsoft.com/office/powerpoint/2010/main" val="1877702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After grouping the features by PCA, we now can rearrange the columns. We had been trying using column sum, impurity, and Feature importance as our sequencing rule.</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14</a:t>
            </a:fld>
            <a:endParaRPr lang="zh-TW" altLang="en-US"/>
          </a:p>
        </p:txBody>
      </p:sp>
    </p:spTree>
    <p:extLst>
      <p:ext uri="{BB962C8B-B14F-4D97-AF65-F5344CB8AC3E}">
        <p14:creationId xmlns:p14="http://schemas.microsoft.com/office/powerpoint/2010/main" val="2134447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the right-hand side, we can see the columns have been rearrange with its columns sum decreasingly.</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But why bother to rearrange the sequence of the columns? Will this matter?</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15</a:t>
            </a:fld>
            <a:endParaRPr lang="zh-TW" altLang="en-US"/>
          </a:p>
        </p:txBody>
      </p:sp>
    </p:spTree>
    <p:extLst>
      <p:ext uri="{BB962C8B-B14F-4D97-AF65-F5344CB8AC3E}">
        <p14:creationId xmlns:p14="http://schemas.microsoft.com/office/powerpoint/2010/main" val="3497095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fact, sequencing is decisively importance to the new encoded numerical value. These figures show how the new data will distributed in numerical feature by the sequence at the left, if a certain sequence can make these two types be clearly separated in numerical value, will makes classifier easily to find the cut point in this new feature. </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In a nut shell, a good sequence can make our encoded numerical data easier to be classified.</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16</a:t>
            </a:fld>
            <a:endParaRPr lang="zh-TW" altLang="en-US"/>
          </a:p>
        </p:txBody>
      </p:sp>
    </p:spTree>
    <p:extLst>
      <p:ext uri="{BB962C8B-B14F-4D97-AF65-F5344CB8AC3E}">
        <p14:creationId xmlns:p14="http://schemas.microsoft.com/office/powerpoint/2010/main" val="1072827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But how to transform multiple binary value into numerical by BCD? In the right is the how the BCD works. It basically is by decimalize a sample's grouped columns as binary values. Like the sample here, 2 power 5 plus 2 power 0 is 33 in total.</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As you can imagine, if we can put a more Informative column at front, it can determine the BCD value more than other columns do.</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Like the color: blue checkbox only checked by the good animals, and putting it at front will largen both their BCD value and their gap to the bad animals on the new numerical feature.</a:t>
                </a:r>
                <a:endParaRPr lang="zh-TW" altLang="zh-TW" sz="1050" kern="1200" dirty="0">
                  <a:solidFill>
                    <a:schemeClr val="tx1"/>
                  </a:solidFill>
                  <a:effectLst/>
                  <a:latin typeface="+mn-lt"/>
                  <a:ea typeface="+mn-ea"/>
                  <a:cs typeface="+mn-cs"/>
                </a:endParaRPr>
              </a:p>
              <a:p>
                <a:pPr fontAlgn="ctr"/>
                <a:r>
                  <a:rPr lang="en-US" altLang="zh-TW" sz="1200" strike="sngStrike" kern="1200" dirty="0">
                    <a:solidFill>
                      <a:schemeClr val="tx1"/>
                    </a:solidFill>
                    <a:effectLst/>
                    <a:latin typeface="+mn-lt"/>
                    <a:ea typeface="+mn-ea"/>
                    <a:cs typeface="+mn-cs"/>
                  </a:rPr>
                  <a:t>Hence putting informative column at front can help us in output a better numerical value in separating two types.</a:t>
                </a:r>
                <a:endParaRPr lang="zh-TW" altLang="zh-TW" sz="105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17</a:t>
            </a:fld>
            <a:endParaRPr lang="zh-TW" altLang="en-US"/>
          </a:p>
        </p:txBody>
      </p:sp>
    </p:spTree>
    <p:extLst>
      <p:ext uri="{BB962C8B-B14F-4D97-AF65-F5344CB8AC3E}">
        <p14:creationId xmlns:p14="http://schemas.microsoft.com/office/powerpoint/2010/main" val="3468451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That's the main steps of whole process, the goal of the research is focus on how to find a better grouping and sequencing methods, in order to generate a more easily classified data. </a:t>
                </a:r>
                <a:endParaRPr lang="zh-TW" altLang="zh-TW" sz="105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18</a:t>
            </a:fld>
            <a:endParaRPr lang="zh-TW" altLang="en-US"/>
          </a:p>
        </p:txBody>
      </p:sp>
    </p:spTree>
    <p:extLst>
      <p:ext uri="{BB962C8B-B14F-4D97-AF65-F5344CB8AC3E}">
        <p14:creationId xmlns:p14="http://schemas.microsoft.com/office/powerpoint/2010/main" val="3422993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case study we will go through both a simulated, and a Kaggle dataset. To demonstrate our method, and compare with the traditional encoding in the same time.</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19</a:t>
            </a:fld>
            <a:endParaRPr lang="zh-TW" altLang="en-US"/>
          </a:p>
        </p:txBody>
      </p:sp>
    </p:spTree>
    <p:extLst>
      <p:ext uri="{BB962C8B-B14F-4D97-AF65-F5344CB8AC3E}">
        <p14:creationId xmlns:p14="http://schemas.microsoft.com/office/powerpoint/2010/main" val="1590517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while doing Data pre-processing, variable encodings help us transform the categorical data into numerical, most of them assigning numerical value to each type in the feature, like ordinal, frequency, and target encoding.</a:t>
            </a:r>
            <a:endParaRPr lang="en-US" altLang="zh-TW" sz="1050" kern="1200" dirty="0">
              <a:solidFill>
                <a:schemeClr val="tx1"/>
              </a:solidFill>
              <a:effectLst/>
              <a:latin typeface="+mn-lt"/>
              <a:ea typeface="+mn-ea"/>
              <a:cs typeface="+mn-cs"/>
            </a:endParaRPr>
          </a:p>
          <a:p>
            <a:pPr lvl="0" fontAlgn="ctr"/>
            <a:r>
              <a:rPr lang="en-US" altLang="zh-TW" sz="1200" kern="1200" dirty="0">
                <a:solidFill>
                  <a:schemeClr val="tx1"/>
                </a:solidFill>
                <a:effectLst/>
                <a:latin typeface="+mn-lt"/>
                <a:ea typeface="+mn-ea"/>
                <a:cs typeface="+mn-cs"/>
              </a:rPr>
              <a:t>Among all, One Hot encoding is also a commonly used methods, for its convenience and efficiency. Unlike other methods, One Hot encoding creates dummy columns for each type in the categorical feature. And represent original data into binary </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a:t>
            </a:fld>
            <a:endParaRPr lang="zh-TW" altLang="en-US"/>
          </a:p>
        </p:txBody>
      </p:sp>
    </p:spTree>
    <p:extLst>
      <p:ext uri="{BB962C8B-B14F-4D97-AF65-F5344CB8AC3E}">
        <p14:creationId xmlns:p14="http://schemas.microsoft.com/office/powerpoint/2010/main" val="2174691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These datasets were generated procedurally, with around 3 thousand samples and ten to one ratio in two types, and several noises in the majority. We plan to use its 3 dimensions as our inputs.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20</a:t>
            </a:fld>
            <a:endParaRPr lang="zh-TW" altLang="en-US"/>
          </a:p>
        </p:txBody>
      </p:sp>
    </p:spTree>
    <p:extLst>
      <p:ext uri="{BB962C8B-B14F-4D97-AF65-F5344CB8AC3E}">
        <p14:creationId xmlns:p14="http://schemas.microsoft.com/office/powerpoint/2010/main" val="27377654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First, we binarize each axis from the dataset, and use both our method and the traditional variable encoding to </a:t>
            </a:r>
            <a:r>
              <a:rPr lang="en-US" altLang="zh-TW" sz="1200" kern="1200" dirty="0" err="1">
                <a:solidFill>
                  <a:schemeClr val="tx1"/>
                </a:solidFill>
                <a:effectLst/>
                <a:latin typeface="+mn-lt"/>
                <a:ea typeface="+mn-ea"/>
                <a:cs typeface="+mn-cs"/>
              </a:rPr>
              <a:t>numericalize</a:t>
            </a:r>
            <a:r>
              <a:rPr lang="en-US" altLang="zh-TW" sz="1200" kern="1200" dirty="0">
                <a:solidFill>
                  <a:schemeClr val="tx1"/>
                </a:solidFill>
                <a:effectLst/>
                <a:latin typeface="+mn-lt"/>
                <a:ea typeface="+mn-ea"/>
                <a:cs typeface="+mn-cs"/>
              </a:rPr>
              <a:t> the data. Then compare the classification result of the those data.</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Here we can see the 3 axes of dataset 1, and type was showing by the color. And the right shows after binarize each axis has 10 categories, makes 30 binary features in total.</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21</a:t>
            </a:fld>
            <a:endParaRPr lang="zh-TW" altLang="en-US"/>
          </a:p>
        </p:txBody>
      </p:sp>
    </p:spTree>
    <p:extLst>
      <p:ext uri="{BB962C8B-B14F-4D97-AF65-F5344CB8AC3E}">
        <p14:creationId xmlns:p14="http://schemas.microsoft.com/office/powerpoint/2010/main" val="506958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These is a demonstration of PCA grouping before sequenced by column sum. </a:t>
            </a:r>
            <a:endParaRPr lang="zh-TW" altLang="zh-TW" sz="105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in each PC we can see columns from different axis, and also, compare PC1 to PC5, PC5 only has small size binary features. Meaning binary features in PC1 has more samples can explain more variance to the whole data. </a:t>
            </a:r>
          </a:p>
          <a:p>
            <a:pPr marL="0" marR="0" lvl="0" indent="0" algn="l" defTabSz="914400" rtl="0" eaLnBrk="1" fontAlgn="ctr"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The BCD result is reasonable too, the informative seems dwindling by PCs.</a:t>
            </a:r>
            <a:endParaRPr lang="zh-TW" altLang="zh-TW" sz="1200" kern="1200" dirty="0">
              <a:solidFill>
                <a:schemeClr val="tx1"/>
              </a:solidFill>
              <a:effectLst/>
              <a:latin typeface="+mn-lt"/>
              <a:ea typeface="+mn-ea"/>
              <a:cs typeface="+mn-cs"/>
            </a:endParaRPr>
          </a:p>
          <a:p>
            <a:pPr fontAlgn="ct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22</a:t>
            </a:fld>
            <a:endParaRPr lang="zh-TW" altLang="en-US"/>
          </a:p>
        </p:txBody>
      </p:sp>
    </p:spTree>
    <p:extLst>
      <p:ext uri="{BB962C8B-B14F-4D97-AF65-F5344CB8AC3E}">
        <p14:creationId xmlns:p14="http://schemas.microsoft.com/office/powerpoint/2010/main" val="2857708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 method we develop can also use as a way of dimension reduction, visualize the binary data in to the dimension we wanted to.</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We can also see a huge difference of sequencing.</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It’s not hard to image what kind of data will be benefit whiling training the classification model.</a:t>
            </a:r>
            <a:endParaRPr lang="zh-TW" altLang="zh-TW" sz="105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23</a:t>
            </a:fld>
            <a:endParaRPr lang="zh-TW" altLang="en-US"/>
          </a:p>
        </p:txBody>
      </p:sp>
    </p:spTree>
    <p:extLst>
      <p:ext uri="{BB962C8B-B14F-4D97-AF65-F5344CB8AC3E}">
        <p14:creationId xmlns:p14="http://schemas.microsoft.com/office/powerpoint/2010/main" val="32293150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 line chart shows the k-folds validation average f1 score under different binary features we binarize. We can observe the variance of score became wider as the binary features increase.</a:t>
            </a:r>
            <a:endParaRPr lang="zh-TW"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24</a:t>
            </a:fld>
            <a:endParaRPr lang="zh-TW" altLang="en-US"/>
          </a:p>
        </p:txBody>
      </p:sp>
    </p:spTree>
    <p:extLst>
      <p:ext uri="{BB962C8B-B14F-4D97-AF65-F5344CB8AC3E}">
        <p14:creationId xmlns:p14="http://schemas.microsoft.com/office/powerpoint/2010/main" val="31655586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Bar chart shows the average f1 score of the previous line chart. We can see the score of sequenced by impurity and the feature importance is much higher than the random in all groups, and even or above the most variable encoding method under certain combination. Our conclusion here is different grouping and sequencing will definitely effect on classification result. </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The numbers below show the data’s number of features. number of features of One hot and binary encoding variate with how we binarize the continuous data.</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25</a:t>
            </a:fld>
            <a:endParaRPr lang="zh-TW" altLang="en-US"/>
          </a:p>
        </p:txBody>
      </p:sp>
    </p:spTree>
    <p:extLst>
      <p:ext uri="{BB962C8B-B14F-4D97-AF65-F5344CB8AC3E}">
        <p14:creationId xmlns:p14="http://schemas.microsoft.com/office/powerpoint/2010/main" val="18324738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the Kaggle dataset. We selected some of features as the read-in data. And it contains multiple data types, includes numerical, categorical, and binary. After one hot encoded, it will generate 75 dummy features.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26</a:t>
            </a:fld>
            <a:endParaRPr lang="zh-TW" altLang="en-US"/>
          </a:p>
        </p:txBody>
      </p:sp>
    </p:spTree>
    <p:extLst>
      <p:ext uri="{BB962C8B-B14F-4D97-AF65-F5344CB8AC3E}">
        <p14:creationId xmlns:p14="http://schemas.microsoft.com/office/powerpoint/2010/main" val="6427771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Although two the grouping method cannot outperform the default group or some traditional encoding methods, </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27</a:t>
            </a:fld>
            <a:endParaRPr lang="zh-TW" altLang="en-US"/>
          </a:p>
        </p:txBody>
      </p:sp>
    </p:spTree>
    <p:extLst>
      <p:ext uri="{BB962C8B-B14F-4D97-AF65-F5344CB8AC3E}">
        <p14:creationId xmlns:p14="http://schemas.microsoft.com/office/powerpoint/2010/main" val="20341734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But, in facing non-grouped binary data, those method can’t be used anymore. And there we can see the advantage. By compress the 83 binary features into 5 numerical, and maintain a same or slightly better classification result.</a:t>
            </a:r>
            <a:endParaRPr lang="zh-TW"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28</a:t>
            </a:fld>
            <a:endParaRPr lang="zh-TW" altLang="en-US"/>
          </a:p>
        </p:txBody>
      </p:sp>
    </p:spTree>
    <p:extLst>
      <p:ext uri="{BB962C8B-B14F-4D97-AF65-F5344CB8AC3E}">
        <p14:creationId xmlns:p14="http://schemas.microsoft.com/office/powerpoint/2010/main" val="9404976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conclusion, we formulate a way to encode non-grouped binary data into numerical, and can preserve the classification result with certain sequencing method. Or the method can be used as a dimension reduction method for binary data.</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That’s all, thank you.</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29</a:t>
            </a:fld>
            <a:endParaRPr lang="zh-TW" altLang="en-US"/>
          </a:p>
        </p:txBody>
      </p:sp>
    </p:spTree>
    <p:extLst>
      <p:ext uri="{BB962C8B-B14F-4D97-AF65-F5344CB8AC3E}">
        <p14:creationId xmlns:p14="http://schemas.microsoft.com/office/powerpoint/2010/main" val="2276307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050" kern="1200" dirty="0">
                <a:solidFill>
                  <a:schemeClr val="tx1"/>
                </a:solidFill>
                <a:effectLst/>
                <a:latin typeface="+mn-lt"/>
                <a:ea typeface="+mn-ea"/>
                <a:cs typeface="+mn-cs"/>
              </a:rPr>
              <a:t>Unfortunately, If the categorical feature has numerous types, one hot encoding will largely expand the dimension of the data, and might trigger the curse of the dimensionality, causing ML model perform poorly.</a:t>
            </a:r>
          </a:p>
          <a:p>
            <a:pPr lvl="0" fontAlgn="ctr"/>
            <a:r>
              <a:rPr lang="en-US" altLang="zh-TW" sz="1050" kern="1200" dirty="0">
                <a:solidFill>
                  <a:schemeClr val="tx1"/>
                </a:solidFill>
                <a:effectLst/>
                <a:latin typeface="+mn-lt"/>
                <a:ea typeface="+mn-ea"/>
                <a:cs typeface="+mn-cs"/>
              </a:rPr>
              <a:t>The reason why is mainly due to too many features encumber the classification model in making decision</a:t>
            </a:r>
            <a:endParaRPr lang="zh-TW" altLang="zh-TW" sz="900" kern="1200" dirty="0">
              <a:solidFill>
                <a:schemeClr val="tx1"/>
              </a:solidFill>
              <a:effectLst/>
              <a:latin typeface="+mn-lt"/>
              <a:ea typeface="+mn-ea"/>
              <a:cs typeface="+mn-cs"/>
            </a:endParaRPr>
          </a:p>
          <a:p>
            <a:pPr lvl="1" fontAlgn="ct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a:t>
            </a:fld>
            <a:endParaRPr lang="zh-TW" altLang="en-US"/>
          </a:p>
        </p:txBody>
      </p:sp>
    </p:spTree>
    <p:extLst>
      <p:ext uri="{BB962C8B-B14F-4D97-AF65-F5344CB8AC3E}">
        <p14:creationId xmlns:p14="http://schemas.microsoft.com/office/powerpoint/2010/main" val="40801873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Not needed</a:t>
            </a:r>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30</a:t>
            </a:fld>
            <a:endParaRPr lang="zh-TW" altLang="en-US"/>
          </a:p>
        </p:txBody>
      </p:sp>
    </p:spTree>
    <p:extLst>
      <p:ext uri="{BB962C8B-B14F-4D97-AF65-F5344CB8AC3E}">
        <p14:creationId xmlns:p14="http://schemas.microsoft.com/office/powerpoint/2010/main" val="4703555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可以先不要</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31</a:t>
            </a:fld>
            <a:endParaRPr lang="zh-TW" altLang="en-US"/>
          </a:p>
        </p:txBody>
      </p:sp>
    </p:spTree>
    <p:extLst>
      <p:ext uri="{BB962C8B-B14F-4D97-AF65-F5344CB8AC3E}">
        <p14:creationId xmlns:p14="http://schemas.microsoft.com/office/powerpoint/2010/main" val="23687006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別別別</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32</a:t>
            </a:fld>
            <a:endParaRPr lang="zh-TW" altLang="en-US"/>
          </a:p>
        </p:txBody>
      </p:sp>
    </p:spTree>
    <p:extLst>
      <p:ext uri="{BB962C8B-B14F-4D97-AF65-F5344CB8AC3E}">
        <p14:creationId xmlns:p14="http://schemas.microsoft.com/office/powerpoint/2010/main" val="30338825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33</a:t>
            </a:fld>
            <a:endParaRPr lang="zh-TW" altLang="en-US"/>
          </a:p>
        </p:txBody>
      </p:sp>
    </p:spTree>
    <p:extLst>
      <p:ext uri="{BB962C8B-B14F-4D97-AF65-F5344CB8AC3E}">
        <p14:creationId xmlns:p14="http://schemas.microsoft.com/office/powerpoint/2010/main" val="14779377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38</a:t>
            </a:fld>
            <a:endParaRPr lang="zh-TW" altLang="en-US"/>
          </a:p>
        </p:txBody>
      </p:sp>
    </p:spTree>
    <p:extLst>
      <p:ext uri="{BB962C8B-B14F-4D97-AF65-F5344CB8AC3E}">
        <p14:creationId xmlns:p14="http://schemas.microsoft.com/office/powerpoint/2010/main" val="1731396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 common way to prevent the problem is simply encode with others methods, instead of presenting categorical data in numerous binary columns.</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Imagine we receive one hot encoded data as original input, with many grouped binary features, we can reverse the data back to categorical, then choose another method to solve the dimensionality problem.</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4</a:t>
            </a:fld>
            <a:endParaRPr lang="zh-TW" altLang="en-US"/>
          </a:p>
        </p:txBody>
      </p:sp>
    </p:spTree>
    <p:extLst>
      <p:ext uri="{BB962C8B-B14F-4D97-AF65-F5344CB8AC3E}">
        <p14:creationId xmlns:p14="http://schemas.microsoft.com/office/powerpoint/2010/main" val="3811690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050" kern="1200" dirty="0">
                <a:solidFill>
                  <a:schemeClr val="tx1"/>
                </a:solidFill>
                <a:effectLst/>
                <a:latin typeface="+mn-lt"/>
                <a:ea typeface="+mn-ea"/>
                <a:cs typeface="+mn-cs"/>
              </a:rPr>
              <a:t>But, what if the data we got in first hand is not grouped binary? What if there are too many binary features to deal with? There is no way to revered this non-grouped binary data to categorical like the previous slide. Is there a better way to describe, or encode this kind data?</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5</a:t>
            </a:fld>
            <a:endParaRPr lang="zh-TW" altLang="en-US"/>
          </a:p>
        </p:txBody>
      </p:sp>
    </p:spTree>
    <p:extLst>
      <p:ext uri="{BB962C8B-B14F-4D97-AF65-F5344CB8AC3E}">
        <p14:creationId xmlns:p14="http://schemas.microsoft.com/office/powerpoint/2010/main" val="909835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As the traditional encoding is only for categorical part. In the research, we try to develop a variable encoding method built for binary data, which is able to transform non-grouped binary into numerical, within these 3 steps: column Grouping, Sequencing, and binary-coded decimal. The following animation will show how these steps works.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6</a:t>
            </a:fld>
            <a:endParaRPr lang="zh-TW" altLang="en-US"/>
          </a:p>
        </p:txBody>
      </p:sp>
    </p:spTree>
    <p:extLst>
      <p:ext uri="{BB962C8B-B14F-4D97-AF65-F5344CB8AC3E}">
        <p14:creationId xmlns:p14="http://schemas.microsoft.com/office/powerpoint/2010/main" val="668923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As we gather the non-grouped binary data, there might be some relationship between columns, yet we don’t know about it.</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7</a:t>
            </a:fld>
            <a:endParaRPr lang="zh-TW" altLang="en-US"/>
          </a:p>
        </p:txBody>
      </p:sp>
    </p:spTree>
    <p:extLst>
      <p:ext uri="{BB962C8B-B14F-4D97-AF65-F5344CB8AC3E}">
        <p14:creationId xmlns:p14="http://schemas.microsoft.com/office/powerpoint/2010/main" val="3562685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grouping phase, hoping by the feature selection method can find this kind of relationship. </a:t>
            </a:r>
          </a:p>
          <a:p>
            <a:pPr lvl="0" fontAlgn="ctr"/>
            <a:r>
              <a:rPr lang="en-US" altLang="zh-TW" sz="1200" kern="1200" dirty="0">
                <a:solidFill>
                  <a:schemeClr val="tx1"/>
                </a:solidFill>
                <a:effectLst/>
                <a:latin typeface="+mn-lt"/>
                <a:ea typeface="+mn-ea"/>
                <a:cs typeface="+mn-cs"/>
              </a:rPr>
              <a:t>In this case, we successfully group the columns by their physical meaning, which is animal types, colors, and sizes.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8</a:t>
            </a:fld>
            <a:endParaRPr lang="zh-TW" altLang="en-US"/>
          </a:p>
        </p:txBody>
      </p:sp>
    </p:spTree>
    <p:extLst>
      <p:ext uri="{BB962C8B-B14F-4D97-AF65-F5344CB8AC3E}">
        <p14:creationId xmlns:p14="http://schemas.microsoft.com/office/powerpoint/2010/main" val="4235124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Secondly in the sequencing phase, for generating a more competitive numerical value, we need to rearrange the sequence of columns in groups. The detail and the reason why will be explained later on</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9</a:t>
            </a:fld>
            <a:endParaRPr lang="zh-TW" altLang="en-US"/>
          </a:p>
        </p:txBody>
      </p:sp>
    </p:spTree>
    <p:extLst>
      <p:ext uri="{BB962C8B-B14F-4D97-AF65-F5344CB8AC3E}">
        <p14:creationId xmlns:p14="http://schemas.microsoft.com/office/powerpoint/2010/main" val="11902851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自訂版面配置">
    <p:bg>
      <p:bgPr>
        <a:solidFill>
          <a:srgbClr val="1F497D"/>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13CAD5-EC90-4A86-A1FF-05DB2B8639C7}"/>
              </a:ext>
            </a:extLst>
          </p:cNvPr>
          <p:cNvSpPr>
            <a:spLocks noGrp="1"/>
          </p:cNvSpPr>
          <p:nvPr>
            <p:ph type="title" hasCustomPrompt="1"/>
          </p:nvPr>
        </p:nvSpPr>
        <p:spPr/>
        <p:txBody>
          <a:bodyPr/>
          <a:lstStyle>
            <a:lvl1pPr>
              <a:defRPr/>
            </a:lvl1pPr>
          </a:lstStyle>
          <a:p>
            <a:r>
              <a:rPr lang="en-US" altLang="zh-TW" dirty="0"/>
              <a:t>Cover</a:t>
            </a:r>
            <a:endParaRPr lang="zh-TW" altLang="en-US" dirty="0"/>
          </a:p>
        </p:txBody>
      </p:sp>
      <p:sp>
        <p:nvSpPr>
          <p:cNvPr id="3" name="日期版面配置區 2">
            <a:extLst>
              <a:ext uri="{FF2B5EF4-FFF2-40B4-BE49-F238E27FC236}">
                <a16:creationId xmlns:a16="http://schemas.microsoft.com/office/drawing/2014/main" id="{E29376A0-26EB-45AB-8CF8-8FB66B13C58E}"/>
              </a:ext>
            </a:extLst>
          </p:cNvPr>
          <p:cNvSpPr>
            <a:spLocks noGrp="1"/>
          </p:cNvSpPr>
          <p:nvPr>
            <p:ph type="dt" sz="half" idx="10"/>
          </p:nvPr>
        </p:nvSpPr>
        <p:spPr>
          <a:xfrm>
            <a:off x="0" y="7082065"/>
            <a:ext cx="2743200" cy="365125"/>
          </a:xfrm>
        </p:spPr>
        <p:txBody>
          <a:bodyPr/>
          <a:lstStyle/>
          <a:p>
            <a:endParaRPr lang="zh-TW" altLang="en-US"/>
          </a:p>
        </p:txBody>
      </p:sp>
      <p:pic>
        <p:nvPicPr>
          <p:cNvPr id="8" name="圖片 7">
            <a:extLst>
              <a:ext uri="{FF2B5EF4-FFF2-40B4-BE49-F238E27FC236}">
                <a16:creationId xmlns:a16="http://schemas.microsoft.com/office/drawing/2014/main" id="{20CC8490-CBB9-45F8-B1EF-C0A696877291}"/>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graphicFrame>
        <p:nvGraphicFramePr>
          <p:cNvPr id="10" name="表格 9">
            <a:extLst>
              <a:ext uri="{FF2B5EF4-FFF2-40B4-BE49-F238E27FC236}">
                <a16:creationId xmlns:a16="http://schemas.microsoft.com/office/drawing/2014/main" id="{0712AFDC-9927-41CD-9027-E05AB458EE58}"/>
              </a:ext>
            </a:extLst>
          </p:cNvPr>
          <p:cNvGraphicFramePr>
            <a:graphicFrameLocks noGrp="1"/>
          </p:cNvGraphicFramePr>
          <p:nvPr userDrawn="1">
            <p:extLst>
              <p:ext uri="{D42A27DB-BD31-4B8C-83A1-F6EECF244321}">
                <p14:modId xmlns:p14="http://schemas.microsoft.com/office/powerpoint/2010/main" val="275005807"/>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9" name="頁尾版面配置區 3">
            <a:extLst>
              <a:ext uri="{FF2B5EF4-FFF2-40B4-BE49-F238E27FC236}">
                <a16:creationId xmlns:a16="http://schemas.microsoft.com/office/drawing/2014/main" id="{E8D54BF0-CAF3-4BF9-B45E-B062B5243C3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3284632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訂版面配置">
    <p:bg>
      <p:bgPr>
        <a:solidFill>
          <a:srgbClr val="14365C"/>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8EDCA6-1513-4736-A39A-51A1B75E3506}"/>
              </a:ext>
            </a:extLst>
          </p:cNvPr>
          <p:cNvSpPr>
            <a:spLocks noGrp="1"/>
          </p:cNvSpPr>
          <p:nvPr>
            <p:ph type="title" hasCustomPrompt="1"/>
          </p:nvPr>
        </p:nvSpPr>
        <p:spPr/>
        <p:txBody>
          <a:bodyPr/>
          <a:lstStyle>
            <a:lvl1pPr>
              <a:defRPr>
                <a:solidFill>
                  <a:schemeClr val="bg2"/>
                </a:solidFill>
                <a:latin typeface="Nunito Bold" panose="00000800000000000000" charset="0"/>
              </a:defRPr>
            </a:lvl1pPr>
          </a:lstStyle>
          <a:p>
            <a:r>
              <a:rPr lang="en-US" altLang="zh-TW" dirty="0"/>
              <a:t>Overview</a:t>
            </a:r>
            <a:endParaRPr lang="zh-TW" altLang="en-US" dirty="0"/>
          </a:p>
        </p:txBody>
      </p:sp>
      <p:sp>
        <p:nvSpPr>
          <p:cNvPr id="3" name="日期版面配置區 2">
            <a:extLst>
              <a:ext uri="{FF2B5EF4-FFF2-40B4-BE49-F238E27FC236}">
                <a16:creationId xmlns:a16="http://schemas.microsoft.com/office/drawing/2014/main" id="{C38D443F-F47B-42D5-B224-4E9FEBB5A06F}"/>
              </a:ext>
            </a:extLst>
          </p:cNvPr>
          <p:cNvSpPr>
            <a:spLocks noGrp="1"/>
          </p:cNvSpPr>
          <p:nvPr>
            <p:ph type="dt" sz="half" idx="10"/>
          </p:nvPr>
        </p:nvSpPr>
        <p:spPr>
          <a:xfrm>
            <a:off x="0" y="7009494"/>
            <a:ext cx="2743200" cy="365125"/>
          </a:xfrm>
        </p:spPr>
        <p:txBody>
          <a:bodyPr/>
          <a:lstStyle/>
          <a:p>
            <a:endParaRPr lang="zh-TW" altLang="en-US"/>
          </a:p>
        </p:txBody>
      </p:sp>
      <p:pic>
        <p:nvPicPr>
          <p:cNvPr id="6" name="圖片 5">
            <a:extLst>
              <a:ext uri="{FF2B5EF4-FFF2-40B4-BE49-F238E27FC236}">
                <a16:creationId xmlns:a16="http://schemas.microsoft.com/office/drawing/2014/main" id="{A049B6F1-93FE-401C-9A1F-B50EE0A301CB}"/>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8" name="投影片編號版面配置區 4">
            <a:extLst>
              <a:ext uri="{FF2B5EF4-FFF2-40B4-BE49-F238E27FC236}">
                <a16:creationId xmlns:a16="http://schemas.microsoft.com/office/drawing/2014/main" id="{FDEA7EC1-F205-450F-9382-C0FB13E2C21D}"/>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10" name="表格 9">
            <a:extLst>
              <a:ext uri="{FF2B5EF4-FFF2-40B4-BE49-F238E27FC236}">
                <a16:creationId xmlns:a16="http://schemas.microsoft.com/office/drawing/2014/main" id="{540844A7-BDC9-447E-9E8F-C6A24F6201C0}"/>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9" name="頁尾版面配置區 3">
            <a:extLst>
              <a:ext uri="{FF2B5EF4-FFF2-40B4-BE49-F238E27FC236}">
                <a16:creationId xmlns:a16="http://schemas.microsoft.com/office/drawing/2014/main" id="{A2499BBD-4E82-4164-A3CF-8AD515FA5FF5}"/>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1269632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訂版面配置">
    <p:bg>
      <p:bgPr>
        <a:solidFill>
          <a:srgbClr val="D6C9B9"/>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8EDCA6-1513-4736-A39A-51A1B75E3506}"/>
              </a:ext>
            </a:extLst>
          </p:cNvPr>
          <p:cNvSpPr>
            <a:spLocks noGrp="1"/>
          </p:cNvSpPr>
          <p:nvPr>
            <p:ph type="title" hasCustomPrompt="1"/>
          </p:nvPr>
        </p:nvSpPr>
        <p:spPr/>
        <p:txBody>
          <a:bodyPr/>
          <a:lstStyle>
            <a:lvl1pPr>
              <a:defRPr>
                <a:solidFill>
                  <a:srgbClr val="14365C"/>
                </a:solidFill>
                <a:latin typeface="Nunito Bold" panose="00000800000000000000" charset="0"/>
              </a:defRPr>
            </a:lvl1pPr>
          </a:lstStyle>
          <a:p>
            <a:r>
              <a:rPr lang="en-US" altLang="zh-TW" dirty="0"/>
              <a:t>Title</a:t>
            </a:r>
            <a:endParaRPr lang="zh-TW" altLang="en-US" dirty="0"/>
          </a:p>
        </p:txBody>
      </p:sp>
      <p:sp>
        <p:nvSpPr>
          <p:cNvPr id="3" name="日期版面配置區 2">
            <a:extLst>
              <a:ext uri="{FF2B5EF4-FFF2-40B4-BE49-F238E27FC236}">
                <a16:creationId xmlns:a16="http://schemas.microsoft.com/office/drawing/2014/main" id="{C38D443F-F47B-42D5-B224-4E9FEBB5A06F}"/>
              </a:ext>
            </a:extLst>
          </p:cNvPr>
          <p:cNvSpPr>
            <a:spLocks noGrp="1"/>
          </p:cNvSpPr>
          <p:nvPr>
            <p:ph type="dt" sz="half" idx="10"/>
          </p:nvPr>
        </p:nvSpPr>
        <p:spPr>
          <a:xfrm>
            <a:off x="0" y="7009494"/>
            <a:ext cx="2743200" cy="365125"/>
          </a:xfrm>
        </p:spPr>
        <p:txBody>
          <a:bodyPr/>
          <a:lstStyle/>
          <a:p>
            <a:endParaRPr lang="zh-TW" altLang="en-US"/>
          </a:p>
        </p:txBody>
      </p:sp>
      <p:pic>
        <p:nvPicPr>
          <p:cNvPr id="6" name="圖片 5">
            <a:extLst>
              <a:ext uri="{FF2B5EF4-FFF2-40B4-BE49-F238E27FC236}">
                <a16:creationId xmlns:a16="http://schemas.microsoft.com/office/drawing/2014/main" id="{A049B6F1-93FE-401C-9A1F-B50EE0A301CB}"/>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9" name="投影片編號版面配置區 4">
            <a:extLst>
              <a:ext uri="{FF2B5EF4-FFF2-40B4-BE49-F238E27FC236}">
                <a16:creationId xmlns:a16="http://schemas.microsoft.com/office/drawing/2014/main" id="{D1E7FD01-9A09-4BBD-9A3B-CFB2AA0F8F6A}"/>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10" name="表格 9">
            <a:extLst>
              <a:ext uri="{FF2B5EF4-FFF2-40B4-BE49-F238E27FC236}">
                <a16:creationId xmlns:a16="http://schemas.microsoft.com/office/drawing/2014/main" id="{95228050-D83D-44D6-A8C9-C6D621AB025C}"/>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8" name="頁尾版面配置區 3">
            <a:extLst>
              <a:ext uri="{FF2B5EF4-FFF2-40B4-BE49-F238E27FC236}">
                <a16:creationId xmlns:a16="http://schemas.microsoft.com/office/drawing/2014/main" id="{E8EDBC51-4A2F-4C02-869B-F6EFA5C84BF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2039059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訂版面配置">
    <p:bg>
      <p:bgPr>
        <a:solidFill>
          <a:srgbClr val="F8F8F8"/>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449CDC-0064-4535-BE37-57EDAE5FCDB7}"/>
              </a:ext>
            </a:extLst>
          </p:cNvPr>
          <p:cNvSpPr>
            <a:spLocks noGrp="1"/>
          </p:cNvSpPr>
          <p:nvPr>
            <p:ph type="title" hasCustomPrompt="1"/>
          </p:nvPr>
        </p:nvSpPr>
        <p:spPr/>
        <p:txBody>
          <a:bodyPr/>
          <a:lstStyle>
            <a:lvl1pPr>
              <a:defRPr>
                <a:latin typeface="Nunito Bold" panose="00000800000000000000" charset="0"/>
              </a:defRPr>
            </a:lvl1pPr>
          </a:lstStyle>
          <a:p>
            <a:r>
              <a:rPr lang="en-US" altLang="zh-TW" dirty="0"/>
              <a:t>Title</a:t>
            </a:r>
            <a:endParaRPr lang="zh-TW" altLang="en-US" dirty="0"/>
          </a:p>
        </p:txBody>
      </p:sp>
      <p:sp>
        <p:nvSpPr>
          <p:cNvPr id="3" name="日期版面配置區 2">
            <a:extLst>
              <a:ext uri="{FF2B5EF4-FFF2-40B4-BE49-F238E27FC236}">
                <a16:creationId xmlns:a16="http://schemas.microsoft.com/office/drawing/2014/main" id="{1EEC7F76-FBED-4417-B514-4E1179FE2307}"/>
              </a:ext>
            </a:extLst>
          </p:cNvPr>
          <p:cNvSpPr>
            <a:spLocks noGrp="1"/>
          </p:cNvSpPr>
          <p:nvPr>
            <p:ph type="dt" sz="half" idx="10"/>
          </p:nvPr>
        </p:nvSpPr>
        <p:spPr>
          <a:xfrm>
            <a:off x="0" y="6923314"/>
            <a:ext cx="2743200" cy="365125"/>
          </a:xfrm>
        </p:spPr>
        <p:txBody>
          <a:bodyPr/>
          <a:lstStyle/>
          <a:p>
            <a:endParaRPr lang="zh-TW" altLang="en-US" dirty="0"/>
          </a:p>
        </p:txBody>
      </p:sp>
      <p:pic>
        <p:nvPicPr>
          <p:cNvPr id="6" name="圖片 5">
            <a:extLst>
              <a:ext uri="{FF2B5EF4-FFF2-40B4-BE49-F238E27FC236}">
                <a16:creationId xmlns:a16="http://schemas.microsoft.com/office/drawing/2014/main" id="{6BF43F20-E76E-45F4-A1B9-AD851E0EFFA2}"/>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7" name="頁尾版面配置區 3">
            <a:extLst>
              <a:ext uri="{FF2B5EF4-FFF2-40B4-BE49-F238E27FC236}">
                <a16:creationId xmlns:a16="http://schemas.microsoft.com/office/drawing/2014/main" id="{59250447-0BF4-401C-A2C1-FF8EBF7D5DE3}"/>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
        <p:nvSpPr>
          <p:cNvPr id="8" name="投影片編號版面配置區 4">
            <a:extLst>
              <a:ext uri="{FF2B5EF4-FFF2-40B4-BE49-F238E27FC236}">
                <a16:creationId xmlns:a16="http://schemas.microsoft.com/office/drawing/2014/main" id="{72357138-28C4-46CD-ACAC-BF33C9BD935D}"/>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9" name="表格 8">
            <a:extLst>
              <a:ext uri="{FF2B5EF4-FFF2-40B4-BE49-F238E27FC236}">
                <a16:creationId xmlns:a16="http://schemas.microsoft.com/office/drawing/2014/main" id="{19B281EA-9D28-4F85-BA4B-06782E045F19}"/>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Tree>
    <p:extLst>
      <p:ext uri="{BB962C8B-B14F-4D97-AF65-F5344CB8AC3E}">
        <p14:creationId xmlns:p14="http://schemas.microsoft.com/office/powerpoint/2010/main" val="16085748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BAB86E69-ADAE-4EB9-BC8A-335444C368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2BC6CF5-FB01-42AD-8BE6-1A095724F4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7654B0A-AB12-4323-980F-C8B73CED17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TW" altLang="en-US"/>
          </a:p>
        </p:txBody>
      </p:sp>
      <p:sp>
        <p:nvSpPr>
          <p:cNvPr id="5" name="頁尾版面配置區 4">
            <a:extLst>
              <a:ext uri="{FF2B5EF4-FFF2-40B4-BE49-F238E27FC236}">
                <a16:creationId xmlns:a16="http://schemas.microsoft.com/office/drawing/2014/main" id="{101B47B3-5C20-4DAF-8FCA-E220EAC427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TW"/>
              <a:t>Institute of Industrial Engineering, NTU |  Yun-Hao Yang | 2022</a:t>
            </a:r>
            <a:endParaRPr lang="zh-TW" altLang="en-US"/>
          </a:p>
        </p:txBody>
      </p:sp>
      <p:sp>
        <p:nvSpPr>
          <p:cNvPr id="6" name="投影片編號版面配置區 5">
            <a:extLst>
              <a:ext uri="{FF2B5EF4-FFF2-40B4-BE49-F238E27FC236}">
                <a16:creationId xmlns:a16="http://schemas.microsoft.com/office/drawing/2014/main" id="{680F8AAB-652D-4351-8A0C-16360C2F53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2898B9-D61D-4D48-A25C-8223EF15D6EF}" type="slidenum">
              <a:rPr lang="zh-TW" altLang="en-US" smtClean="0"/>
              <a:t>‹#›</a:t>
            </a:fld>
            <a:endParaRPr lang="zh-TW" altLang="en-US"/>
          </a:p>
        </p:txBody>
      </p:sp>
    </p:spTree>
    <p:extLst>
      <p:ext uri="{BB962C8B-B14F-4D97-AF65-F5344CB8AC3E}">
        <p14:creationId xmlns:p14="http://schemas.microsoft.com/office/powerpoint/2010/main" val="672191282"/>
      </p:ext>
    </p:extLst>
  </p:cSld>
  <p:clrMap bg1="lt1" tx1="dk1" bg2="lt2" tx2="dk2" accent1="accent1" accent2="accent2" accent3="accent3" accent4="accent4" accent5="accent5" accent6="accent6" hlink="hlink" folHlink="folHlink"/>
  <p:sldLayoutIdLst>
    <p:sldLayoutId id="2147483677" r:id="rId1"/>
    <p:sldLayoutId id="2147483675" r:id="rId2"/>
    <p:sldLayoutId id="2147483676" r:id="rId3"/>
    <p:sldLayoutId id="2147483674" r:id="rId4"/>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chart" Target="../charts/chart4.xml"/><Relationship Id="rId11" Type="http://schemas.openxmlformats.org/officeDocument/2006/relationships/image" Target="../media/image17.emf"/><Relationship Id="rId5" Type="http://schemas.openxmlformats.org/officeDocument/2006/relationships/chart" Target="../charts/chart3.xml"/><Relationship Id="rId10" Type="http://schemas.openxmlformats.org/officeDocument/2006/relationships/image" Target="../media/image16.png"/><Relationship Id="rId4" Type="http://schemas.openxmlformats.org/officeDocument/2006/relationships/chart" Target="../charts/chart2.xml"/><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chart" Target="../charts/chart12.xml"/><Relationship Id="rId3" Type="http://schemas.openxmlformats.org/officeDocument/2006/relationships/chart" Target="../charts/chart7.xml"/><Relationship Id="rId7" Type="http://schemas.openxmlformats.org/officeDocument/2006/relationships/chart" Target="../charts/chart11.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chart" Target="../charts/chart10.xml"/><Relationship Id="rId11" Type="http://schemas.openxmlformats.org/officeDocument/2006/relationships/chart" Target="../charts/chart15.xml"/><Relationship Id="rId5" Type="http://schemas.openxmlformats.org/officeDocument/2006/relationships/chart" Target="../charts/chart9.xml"/><Relationship Id="rId10" Type="http://schemas.openxmlformats.org/officeDocument/2006/relationships/chart" Target="../charts/chart14.xml"/><Relationship Id="rId4" Type="http://schemas.openxmlformats.org/officeDocument/2006/relationships/chart" Target="../charts/chart8.xml"/><Relationship Id="rId9" Type="http://schemas.openxmlformats.org/officeDocument/2006/relationships/chart" Target="../charts/chart13.xml"/></Relationships>
</file>

<file path=ppt/slides/_rels/slide14.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chart" Target="../charts/chart18.xml"/><Relationship Id="rId4" Type="http://schemas.openxmlformats.org/officeDocument/2006/relationships/chart" Target="../charts/chart17.xml"/></Relationships>
</file>

<file path=ppt/slides/_rels/slide15.xml.rels><?xml version="1.0" encoding="UTF-8" standalone="yes"?>
<Relationships xmlns="http://schemas.openxmlformats.org/package/2006/relationships"><Relationship Id="rId8" Type="http://schemas.openxmlformats.org/officeDocument/2006/relationships/chart" Target="../charts/chart24.xml"/><Relationship Id="rId3" Type="http://schemas.openxmlformats.org/officeDocument/2006/relationships/chart" Target="../charts/chart19.xml"/><Relationship Id="rId7" Type="http://schemas.openxmlformats.org/officeDocument/2006/relationships/chart" Target="../charts/chart23.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chart" Target="../charts/chart22.xml"/><Relationship Id="rId5" Type="http://schemas.openxmlformats.org/officeDocument/2006/relationships/chart" Target="../charts/chart21.xml"/><Relationship Id="rId4" Type="http://schemas.openxmlformats.org/officeDocument/2006/relationships/chart" Target="../charts/chart20.xml"/></Relationships>
</file>

<file path=ppt/slides/_rels/slide16.xml.rels><?xml version="1.0" encoding="UTF-8" standalone="yes"?>
<Relationships xmlns="http://schemas.openxmlformats.org/package/2006/relationships"><Relationship Id="rId8" Type="http://schemas.openxmlformats.org/officeDocument/2006/relationships/chart" Target="../charts/chart29.xml"/><Relationship Id="rId3" Type="http://schemas.openxmlformats.org/officeDocument/2006/relationships/image" Target="../media/image18.png"/><Relationship Id="rId7" Type="http://schemas.openxmlformats.org/officeDocument/2006/relationships/chart" Target="../charts/chart28.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chart" Target="../charts/chart27.xml"/><Relationship Id="rId5" Type="http://schemas.openxmlformats.org/officeDocument/2006/relationships/chart" Target="../charts/chart26.xml"/><Relationship Id="rId4" Type="http://schemas.openxmlformats.org/officeDocument/2006/relationships/chart" Target="../charts/chart25.xml"/></Relationships>
</file>

<file path=ppt/slides/_rels/slide17.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chart" Target="../charts/chart31.xml"/></Relationships>
</file>

<file path=ppt/slides/_rels/slide18.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chart" Target="../charts/chart34.xml"/><Relationship Id="rId4" Type="http://schemas.openxmlformats.org/officeDocument/2006/relationships/chart" Target="../charts/chart3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24.gif"/><Relationship Id="rId4" Type="http://schemas.openxmlformats.org/officeDocument/2006/relationships/image" Target="../media/image23.gif"/></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emf"/><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33.gif"/><Relationship Id="rId4" Type="http://schemas.openxmlformats.org/officeDocument/2006/relationships/image" Target="../media/image32.gif"/></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120.png"/><Relationship Id="rId4" Type="http://schemas.openxmlformats.org/officeDocument/2006/relationships/image" Target="../media/image110.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210.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chart" Target="../charts/chart36.xml"/><Relationship Id="rId7" Type="http://schemas.openxmlformats.org/officeDocument/2006/relationships/chart" Target="../charts/chart40.xml"/><Relationship Id="rId2" Type="http://schemas.openxmlformats.org/officeDocument/2006/relationships/chart" Target="../charts/chart35.xml"/><Relationship Id="rId1" Type="http://schemas.openxmlformats.org/officeDocument/2006/relationships/slideLayout" Target="../slideLayouts/slideLayout4.xml"/><Relationship Id="rId6" Type="http://schemas.openxmlformats.org/officeDocument/2006/relationships/chart" Target="../charts/chart39.xml"/><Relationship Id="rId5" Type="http://schemas.openxmlformats.org/officeDocument/2006/relationships/chart" Target="../charts/chart38.xml"/><Relationship Id="rId4" Type="http://schemas.openxmlformats.org/officeDocument/2006/relationships/chart" Target="../charts/chart37.xml"/></Relationships>
</file>

<file path=ppt/slides/_rels/slide43.xml.rels><?xml version="1.0" encoding="UTF-8" standalone="yes"?>
<Relationships xmlns="http://schemas.openxmlformats.org/package/2006/relationships"><Relationship Id="rId3" Type="http://schemas.openxmlformats.org/officeDocument/2006/relationships/chart" Target="../charts/chart42.xml"/><Relationship Id="rId2" Type="http://schemas.openxmlformats.org/officeDocument/2006/relationships/chart" Target="../charts/chart41.xml"/><Relationship Id="rId1" Type="http://schemas.openxmlformats.org/officeDocument/2006/relationships/slideLayout" Target="../slideLayouts/slideLayout4.xml"/><Relationship Id="rId4" Type="http://schemas.openxmlformats.org/officeDocument/2006/relationships/chart" Target="../charts/chart4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12" name="群組 11">
            <a:extLst>
              <a:ext uri="{FF2B5EF4-FFF2-40B4-BE49-F238E27FC236}">
                <a16:creationId xmlns:a16="http://schemas.microsoft.com/office/drawing/2014/main" id="{6228B413-450E-4F2A-99E6-B93FEB1E06EA}"/>
              </a:ext>
            </a:extLst>
          </p:cNvPr>
          <p:cNvGrpSpPr/>
          <p:nvPr/>
        </p:nvGrpSpPr>
        <p:grpSpPr>
          <a:xfrm>
            <a:off x="0" y="609674"/>
            <a:ext cx="12192000" cy="4963007"/>
            <a:chOff x="4887692" y="7532384"/>
            <a:chExt cx="12170216" cy="5575300"/>
          </a:xfrm>
        </p:grpSpPr>
        <p:pic>
          <p:nvPicPr>
            <p:cNvPr id="10" name="Picture 2" descr="1*nsCMPADsdk7NuREtMTWUVg.png (1200×799)">
              <a:extLst>
                <a:ext uri="{FF2B5EF4-FFF2-40B4-BE49-F238E27FC236}">
                  <a16:creationId xmlns:a16="http://schemas.microsoft.com/office/drawing/2014/main" id="{B0E475AB-C317-4E14-9804-95B49CA6CA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692" y="7532384"/>
              <a:ext cx="12170216" cy="557530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02F293C3-C334-4FAD-BFB3-AE913C69F3CD}"/>
                </a:ext>
              </a:extLst>
            </p:cNvPr>
            <p:cNvSpPr/>
            <p:nvPr/>
          </p:nvSpPr>
          <p:spPr>
            <a:xfrm>
              <a:off x="4887692" y="7532384"/>
              <a:ext cx="12170216" cy="5575300"/>
            </a:xfrm>
            <a:prstGeom prst="rect">
              <a:avLst/>
            </a:prstGeom>
            <a:solidFill>
              <a:srgbClr val="1F497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D0C1AC"/>
                </a:solidFill>
                <a:latin typeface="Nunito SemiBold" panose="00000700000000000000" pitchFamily="2" charset="0"/>
              </a:endParaRPr>
            </a:p>
          </p:txBody>
        </p:sp>
      </p:grpSp>
      <p:sp>
        <p:nvSpPr>
          <p:cNvPr id="8" name="標題 1">
            <a:extLst>
              <a:ext uri="{FF2B5EF4-FFF2-40B4-BE49-F238E27FC236}">
                <a16:creationId xmlns:a16="http://schemas.microsoft.com/office/drawing/2014/main" id="{2D584EFC-6376-476C-A5DF-F38A483FDDBE}"/>
              </a:ext>
            </a:extLst>
          </p:cNvPr>
          <p:cNvSpPr txBox="1">
            <a:spLocks/>
          </p:cNvSpPr>
          <p:nvPr/>
        </p:nvSpPr>
        <p:spPr>
          <a:xfrm>
            <a:off x="859984" y="1348105"/>
            <a:ext cx="10515600" cy="278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n-US" altLang="zh-TW" sz="3600" dirty="0">
                <a:solidFill>
                  <a:schemeClr val="bg2"/>
                </a:solidFill>
                <a:latin typeface="Nunito SemiBold" panose="00000700000000000000" pitchFamily="2" charset="0"/>
              </a:rPr>
              <a:t>Supervised &amp; Unsupervised Encoding Schemes of Binary Variables for Prediction Performance Enhancement</a:t>
            </a:r>
            <a:r>
              <a:rPr lang="zh-TW" altLang="en-US" sz="3600" dirty="0">
                <a:solidFill>
                  <a:schemeClr val="bg2"/>
                </a:solidFill>
                <a:latin typeface="Nunito SemiBold" panose="00000700000000000000" pitchFamily="2" charset="0"/>
              </a:rPr>
              <a:t> </a:t>
            </a:r>
            <a:endParaRPr lang="en-US" altLang="zh-TW" sz="3600" dirty="0">
              <a:solidFill>
                <a:schemeClr val="bg2"/>
              </a:solidFill>
              <a:latin typeface="Nunito SemiBold" panose="00000700000000000000" pitchFamily="2" charset="0"/>
            </a:endParaRPr>
          </a:p>
        </p:txBody>
      </p:sp>
      <p:sp>
        <p:nvSpPr>
          <p:cNvPr id="9" name="TextBox 3">
            <a:extLst>
              <a:ext uri="{FF2B5EF4-FFF2-40B4-BE49-F238E27FC236}">
                <a16:creationId xmlns:a16="http://schemas.microsoft.com/office/drawing/2014/main" id="{C323AD5E-6566-4A99-85E1-EF3D0E4F123A}"/>
              </a:ext>
            </a:extLst>
          </p:cNvPr>
          <p:cNvSpPr txBox="1"/>
          <p:nvPr/>
        </p:nvSpPr>
        <p:spPr>
          <a:xfrm>
            <a:off x="278297" y="4244908"/>
            <a:ext cx="11648660" cy="1061829"/>
          </a:xfrm>
          <a:prstGeom prst="rect">
            <a:avLst/>
          </a:prstGeom>
        </p:spPr>
        <p:txBody>
          <a:bodyPr wrap="square" lIns="0" tIns="0" rIns="0" bIns="0" rtlCol="0" anchor="t">
            <a:spAutoFit/>
          </a:bodyPr>
          <a:lstStyle/>
          <a:p>
            <a:pPr algn="r">
              <a:lnSpc>
                <a:spcPct val="150000"/>
              </a:lnSpc>
            </a:pPr>
            <a:r>
              <a:rPr lang="en-US" altLang="zh-TW" sz="2400" dirty="0">
                <a:solidFill>
                  <a:schemeClr val="bg2"/>
                </a:solidFill>
                <a:latin typeface="Nunito SemiBold" panose="00000700000000000000" pitchFamily="2" charset="0"/>
              </a:rPr>
              <a:t>Institute of Industrial Engineering, NTU </a:t>
            </a:r>
          </a:p>
          <a:p>
            <a:pPr algn="r">
              <a:lnSpc>
                <a:spcPct val="150000"/>
              </a:lnSpc>
            </a:pPr>
            <a:r>
              <a:rPr lang="en-US" altLang="zh-TW" sz="2400" dirty="0">
                <a:solidFill>
                  <a:schemeClr val="bg2"/>
                </a:solidFill>
                <a:latin typeface="Nunito SemiBold" panose="00000700000000000000" pitchFamily="2" charset="0"/>
              </a:rPr>
              <a:t>Yun-Hao Yang, </a:t>
            </a:r>
            <a:r>
              <a:rPr lang="en-US" altLang="zh-TW" sz="2400" dirty="0" err="1">
                <a:solidFill>
                  <a:schemeClr val="bg2"/>
                </a:solidFill>
                <a:latin typeface="Nunito SemiBold" panose="00000700000000000000" pitchFamily="2" charset="0"/>
              </a:rPr>
              <a:t>Jakey</a:t>
            </a:r>
            <a:r>
              <a:rPr lang="en-US" altLang="zh-TW" sz="2400" dirty="0">
                <a:solidFill>
                  <a:schemeClr val="bg2"/>
                </a:solidFill>
                <a:latin typeface="Nunito SemiBold" panose="00000700000000000000" pitchFamily="2" charset="0"/>
              </a:rPr>
              <a:t> Blue</a:t>
            </a:r>
            <a:endParaRPr lang="en-US" sz="2400" dirty="0">
              <a:solidFill>
                <a:schemeClr val="bg2"/>
              </a:solidFill>
              <a:latin typeface="Nunito SemiBold" panose="00000700000000000000" pitchFamily="2" charset="0"/>
            </a:endParaRPr>
          </a:p>
        </p:txBody>
      </p:sp>
      <p:pic>
        <p:nvPicPr>
          <p:cNvPr id="13" name="Picture 6" descr="https://miro.medium.com/max/828/1*vSq_qbgw1xhR86DFMlMgUQ.jpeg">
            <a:extLst>
              <a:ext uri="{FF2B5EF4-FFF2-40B4-BE49-F238E27FC236}">
                <a16:creationId xmlns:a16="http://schemas.microsoft.com/office/drawing/2014/main" id="{16CBD374-4CC2-4C74-849D-C3310FC7E0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5353" y="5037202"/>
            <a:ext cx="7886700" cy="573405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群組 4">
            <a:extLst>
              <a:ext uri="{FF2B5EF4-FFF2-40B4-BE49-F238E27FC236}">
                <a16:creationId xmlns:a16="http://schemas.microsoft.com/office/drawing/2014/main" id="{639AE4E7-FAAE-4EF3-98DB-0FAE36FE5802}"/>
              </a:ext>
            </a:extLst>
          </p:cNvPr>
          <p:cNvGrpSpPr/>
          <p:nvPr/>
        </p:nvGrpSpPr>
        <p:grpSpPr>
          <a:xfrm>
            <a:off x="7980804" y="5671642"/>
            <a:ext cx="4029408" cy="1369415"/>
            <a:chOff x="7571229" y="5726504"/>
            <a:chExt cx="4029408" cy="1369415"/>
          </a:xfrm>
        </p:grpSpPr>
        <p:pic>
          <p:nvPicPr>
            <p:cNvPr id="4" name="圖片 3">
              <a:extLst>
                <a:ext uri="{FF2B5EF4-FFF2-40B4-BE49-F238E27FC236}">
                  <a16:creationId xmlns:a16="http://schemas.microsoft.com/office/drawing/2014/main" id="{B5D036F7-0191-4F2C-958C-5CAA49A999A7}"/>
                </a:ext>
              </a:extLst>
            </p:cNvPr>
            <p:cNvPicPr>
              <a:picLocks noChangeAspect="1"/>
            </p:cNvPicPr>
            <p:nvPr/>
          </p:nvPicPr>
          <p:blipFill>
            <a:blip r:embed="rId5"/>
            <a:stretch>
              <a:fillRect/>
            </a:stretch>
          </p:blipFill>
          <p:spPr>
            <a:xfrm>
              <a:off x="7571229" y="5726504"/>
              <a:ext cx="1369415" cy="1369415"/>
            </a:xfrm>
            <a:prstGeom prst="rect">
              <a:avLst/>
            </a:prstGeom>
          </p:spPr>
        </p:pic>
        <p:pic>
          <p:nvPicPr>
            <p:cNvPr id="1026" name="Picture 2" descr="https://upload.wikimedia.org/wikipedia/zh/thumb/4/4c/National_Taiwan_University_logo.svg/1200px-National_Taiwan_University_logo.svg.png">
              <a:extLst>
                <a:ext uri="{FF2B5EF4-FFF2-40B4-BE49-F238E27FC236}">
                  <a16:creationId xmlns:a16="http://schemas.microsoft.com/office/drawing/2014/main" id="{4532167B-AF1B-45B2-B5AE-9010A5F9C8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85781" y="5992532"/>
              <a:ext cx="755015" cy="7550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jimanet.jp/wp-content/uploads/APIEMS.png">
              <a:extLst>
                <a:ext uri="{FF2B5EF4-FFF2-40B4-BE49-F238E27FC236}">
                  <a16:creationId xmlns:a16="http://schemas.microsoft.com/office/drawing/2014/main" id="{596B3AEF-378D-4949-8ED6-F54272ED6C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85933" y="6063090"/>
              <a:ext cx="1414704" cy="586519"/>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頁尾版面配置區 3">
            <a:extLst>
              <a:ext uri="{FF2B5EF4-FFF2-40B4-BE49-F238E27FC236}">
                <a16:creationId xmlns:a16="http://schemas.microsoft.com/office/drawing/2014/main" id="{A238A44F-2113-4B94-A589-72A1C4E83809}"/>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1686568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2841D9D8-9F3D-4F66-B69F-D77B554669E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56403" y="1849365"/>
            <a:ext cx="5448300" cy="327355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13" name="表格 12">
            <a:extLst>
              <a:ext uri="{FF2B5EF4-FFF2-40B4-BE49-F238E27FC236}">
                <a16:creationId xmlns:a16="http://schemas.microsoft.com/office/drawing/2014/main" id="{F36E90D2-6628-4791-8857-9112F6C3F36C}"/>
              </a:ext>
            </a:extLst>
          </p:cNvPr>
          <p:cNvGraphicFramePr>
            <a:graphicFrameLocks noGrp="1"/>
          </p:cNvGraphicFramePr>
          <p:nvPr>
            <p:extLst>
              <p:ext uri="{D42A27DB-BD31-4B8C-83A1-F6EECF244321}">
                <p14:modId xmlns:p14="http://schemas.microsoft.com/office/powerpoint/2010/main" val="2723433697"/>
              </p:ext>
            </p:extLst>
          </p:nvPr>
        </p:nvGraphicFramePr>
        <p:xfrm>
          <a:off x="6356403" y="1856134"/>
          <a:ext cx="5448300" cy="3266783"/>
        </p:xfrm>
        <a:graphic>
          <a:graphicData uri="http://schemas.openxmlformats.org/drawingml/2006/table">
            <a:tbl>
              <a:tblPr firstRow="1" bandRow="1">
                <a:tableStyleId>{5C22544A-7EE6-4342-B048-85BDC9FD1C3A}</a:tableStyleId>
              </a:tblPr>
              <a:tblGrid>
                <a:gridCol w="908050">
                  <a:extLst>
                    <a:ext uri="{9D8B030D-6E8A-4147-A177-3AD203B41FA5}">
                      <a16:colId xmlns:a16="http://schemas.microsoft.com/office/drawing/2014/main" val="925335159"/>
                    </a:ext>
                  </a:extLst>
                </a:gridCol>
                <a:gridCol w="908050">
                  <a:extLst>
                    <a:ext uri="{9D8B030D-6E8A-4147-A177-3AD203B41FA5}">
                      <a16:colId xmlns:a16="http://schemas.microsoft.com/office/drawing/2014/main" val="2372799635"/>
                    </a:ext>
                  </a:extLst>
                </a:gridCol>
                <a:gridCol w="908050">
                  <a:extLst>
                    <a:ext uri="{9D8B030D-6E8A-4147-A177-3AD203B41FA5}">
                      <a16:colId xmlns:a16="http://schemas.microsoft.com/office/drawing/2014/main" val="1225509667"/>
                    </a:ext>
                  </a:extLst>
                </a:gridCol>
                <a:gridCol w="908050">
                  <a:extLst>
                    <a:ext uri="{9D8B030D-6E8A-4147-A177-3AD203B41FA5}">
                      <a16:colId xmlns:a16="http://schemas.microsoft.com/office/drawing/2014/main" val="1012106522"/>
                    </a:ext>
                  </a:extLst>
                </a:gridCol>
                <a:gridCol w="908050">
                  <a:extLst>
                    <a:ext uri="{9D8B030D-6E8A-4147-A177-3AD203B41FA5}">
                      <a16:colId xmlns:a16="http://schemas.microsoft.com/office/drawing/2014/main" val="850758534"/>
                    </a:ext>
                  </a:extLst>
                </a:gridCol>
                <a:gridCol w="908050">
                  <a:extLst>
                    <a:ext uri="{9D8B030D-6E8A-4147-A177-3AD203B41FA5}">
                      <a16:colId xmlns:a16="http://schemas.microsoft.com/office/drawing/2014/main" val="4146938469"/>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B w="38100" cmpd="sng">
                      <a:noFill/>
                    </a:lnB>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B w="38100" cmpd="sng">
                      <a:noFill/>
                    </a:lnB>
                    <a:solidFill>
                      <a:srgbClr val="C47660"/>
                    </a:solidFill>
                  </a:tcPr>
                </a:tc>
                <a:tc>
                  <a:txBody>
                    <a:bodyPr/>
                    <a:lstStyle/>
                    <a:p>
                      <a:pPr algn="ctr"/>
                      <a:r>
                        <a:rPr lang="en-US" altLang="zh-TW" dirty="0"/>
                        <a:t>White</a:t>
                      </a:r>
                      <a:endParaRPr lang="zh-TW" altLang="en-US" dirty="0"/>
                    </a:p>
                  </a:txBody>
                  <a:tcPr anchor="ctr">
                    <a:lnB w="38100" cmpd="sng">
                      <a:noFill/>
                    </a:lnB>
                    <a:solidFill>
                      <a:srgbClr val="D0C1A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B w="38100" cmpd="sng">
                      <a:noFill/>
                    </a:lnB>
                    <a:solidFill>
                      <a:srgbClr val="D0C1AC"/>
                    </a:solidFill>
                  </a:tcPr>
                </a:tc>
                <a:tc>
                  <a:txBody>
                    <a:bodyPr/>
                    <a:lstStyle/>
                    <a:p>
                      <a:pPr algn="ctr"/>
                      <a:r>
                        <a:rPr lang="en-US" altLang="zh-TW" dirty="0"/>
                        <a:t>Tiny</a:t>
                      </a:r>
                      <a:endParaRPr lang="zh-TW" altLang="en-US" dirty="0"/>
                    </a:p>
                  </a:txBody>
                  <a:tcPr anchor="ctr">
                    <a:lnB w="38100" cmpd="sng">
                      <a:noFill/>
                    </a:lnB>
                    <a:solidFill>
                      <a:srgbClr val="D79DA7"/>
                    </a:solidFill>
                  </a:tcPr>
                </a:tc>
                <a:tc>
                  <a:txBody>
                    <a:bodyPr/>
                    <a:lstStyle/>
                    <a:p>
                      <a:pPr algn="ctr"/>
                      <a:r>
                        <a:rPr lang="en-US" altLang="zh-TW" dirty="0"/>
                        <a:t>Large</a:t>
                      </a:r>
                      <a:endParaRPr lang="zh-TW" altLang="en-US" dirty="0"/>
                    </a:p>
                  </a:txBody>
                  <a:tcPr anchor="ctr">
                    <a:lnB w="38100" cmpd="sng">
                      <a:noFill/>
                    </a:lnB>
                    <a:solidFill>
                      <a:srgbClr val="D79DA7"/>
                    </a:solidFill>
                  </a:tcPr>
                </a:tc>
                <a:extLst>
                  <a:ext uri="{0D108BD9-81ED-4DB2-BD59-A6C34878D82A}">
                    <a16:rowId xmlns:a16="http://schemas.microsoft.com/office/drawing/2014/main" val="4238049435"/>
                  </a:ext>
                </a:extLst>
              </a:tr>
              <a:tr h="65257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7" name="TextBox 5">
            <a:extLst>
              <a:ext uri="{FF2B5EF4-FFF2-40B4-BE49-F238E27FC236}">
                <a16:creationId xmlns:a16="http://schemas.microsoft.com/office/drawing/2014/main" id="{2AB21541-16B0-4D5E-A635-6B37181A2A17}"/>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a:solidFill>
                <a:srgbClr val="000000"/>
              </a:solidFill>
              <a:latin typeface="Nunito Light"/>
            </a:endParaRPr>
          </a:p>
          <a:p>
            <a:pPr marL="342900" indent="-342900">
              <a:lnSpc>
                <a:spcPts val="3359"/>
              </a:lnSpc>
              <a:buFont typeface="+mj-lt"/>
              <a:buAutoNum type="arabicPeriod"/>
            </a:pPr>
            <a:r>
              <a:rPr lang="en-US" altLang="zh-TW">
                <a:solidFill>
                  <a:srgbClr val="000000"/>
                </a:solidFill>
                <a:latin typeface="Nunito Light"/>
              </a:rPr>
              <a:t>Grouping similar, correlated features</a:t>
            </a:r>
          </a:p>
          <a:p>
            <a:pPr marL="342900" indent="-342900">
              <a:lnSpc>
                <a:spcPts val="3359"/>
              </a:lnSpc>
              <a:buFont typeface="+mj-lt"/>
              <a:buAutoNum type="arabicPeriod"/>
            </a:pPr>
            <a:r>
              <a:rPr lang="en-US" altLang="zh-TW">
                <a:solidFill>
                  <a:srgbClr val="000000"/>
                </a:solidFill>
                <a:highlight>
                  <a:srgbClr val="FFFF00"/>
                </a:highlight>
                <a:latin typeface="Nunito Light"/>
              </a:rPr>
              <a:t>Sequencing features in each feature group</a:t>
            </a:r>
          </a:p>
          <a:p>
            <a:pPr marL="342900" indent="-342900">
              <a:lnSpc>
                <a:spcPts val="3359"/>
              </a:lnSpc>
              <a:buFont typeface="+mj-lt"/>
              <a:buAutoNum type="arabicPeriod"/>
            </a:pPr>
            <a:r>
              <a:rPr lang="en-US" altLang="zh-TW">
                <a:solidFill>
                  <a:srgbClr val="000000"/>
                </a:solidFill>
                <a:latin typeface="Nunito Light"/>
              </a:rPr>
              <a:t>BCD encode on each feature group</a:t>
            </a:r>
            <a:endParaRPr lang="en-US" altLang="zh-TW" dirty="0">
              <a:solidFill>
                <a:srgbClr val="000000"/>
              </a:solidFill>
              <a:latin typeface="Nunito Light"/>
            </a:endParaRPr>
          </a:p>
        </p:txBody>
      </p:sp>
      <p:graphicFrame>
        <p:nvGraphicFramePr>
          <p:cNvPr id="9" name="表格 8">
            <a:extLst>
              <a:ext uri="{FF2B5EF4-FFF2-40B4-BE49-F238E27FC236}">
                <a16:creationId xmlns:a16="http://schemas.microsoft.com/office/drawing/2014/main" id="{4D009614-2758-4D14-9104-9060C0A12444}"/>
              </a:ext>
            </a:extLst>
          </p:cNvPr>
          <p:cNvGraphicFramePr>
            <a:graphicFrameLocks noGrp="1"/>
          </p:cNvGraphicFramePr>
          <p:nvPr>
            <p:extLst>
              <p:ext uri="{D42A27DB-BD31-4B8C-83A1-F6EECF244321}">
                <p14:modId xmlns:p14="http://schemas.microsoft.com/office/powerpoint/2010/main" val="1118862955"/>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406571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2841D9D8-9F3D-4F66-B69F-D77B554669E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56403" y="1849365"/>
            <a:ext cx="5448300" cy="327355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13" name="表格 12">
            <a:extLst>
              <a:ext uri="{FF2B5EF4-FFF2-40B4-BE49-F238E27FC236}">
                <a16:creationId xmlns:a16="http://schemas.microsoft.com/office/drawing/2014/main" id="{F36E90D2-6628-4791-8857-9112F6C3F36C}"/>
              </a:ext>
            </a:extLst>
          </p:cNvPr>
          <p:cNvGraphicFramePr>
            <a:graphicFrameLocks noGrp="1"/>
          </p:cNvGraphicFramePr>
          <p:nvPr>
            <p:extLst>
              <p:ext uri="{D42A27DB-BD31-4B8C-83A1-F6EECF244321}">
                <p14:modId xmlns:p14="http://schemas.microsoft.com/office/powerpoint/2010/main" val="287107531"/>
              </p:ext>
            </p:extLst>
          </p:nvPr>
        </p:nvGraphicFramePr>
        <p:xfrm>
          <a:off x="6356403" y="1856134"/>
          <a:ext cx="5448300" cy="3266783"/>
        </p:xfrm>
        <a:graphic>
          <a:graphicData uri="http://schemas.openxmlformats.org/drawingml/2006/table">
            <a:tbl>
              <a:tblPr firstRow="1" bandRow="1">
                <a:tableStyleId>{5C22544A-7EE6-4342-B048-85BDC9FD1C3A}</a:tableStyleId>
              </a:tblPr>
              <a:tblGrid>
                <a:gridCol w="1816100">
                  <a:extLst>
                    <a:ext uri="{9D8B030D-6E8A-4147-A177-3AD203B41FA5}">
                      <a16:colId xmlns:a16="http://schemas.microsoft.com/office/drawing/2014/main" val="925335159"/>
                    </a:ext>
                  </a:extLst>
                </a:gridCol>
                <a:gridCol w="1816100">
                  <a:extLst>
                    <a:ext uri="{9D8B030D-6E8A-4147-A177-3AD203B41FA5}">
                      <a16:colId xmlns:a16="http://schemas.microsoft.com/office/drawing/2014/main" val="1225509667"/>
                    </a:ext>
                  </a:extLst>
                </a:gridCol>
                <a:gridCol w="1816100">
                  <a:extLst>
                    <a:ext uri="{9D8B030D-6E8A-4147-A177-3AD203B41FA5}">
                      <a16:colId xmlns:a16="http://schemas.microsoft.com/office/drawing/2014/main" val="850758534"/>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Animal</a:t>
                      </a:r>
                      <a:endParaRPr lang="zh-TW" altLang="en-US" dirty="0"/>
                    </a:p>
                  </a:txBody>
                  <a:tcPr anchor="ctr">
                    <a:lnB w="38100" cmpd="sng">
                      <a:noFill/>
                    </a:lnB>
                    <a:solidFill>
                      <a:srgbClr val="C47660"/>
                    </a:solidFill>
                  </a:tcPr>
                </a:tc>
                <a:tc>
                  <a:txBody>
                    <a:bodyPr/>
                    <a:lstStyle/>
                    <a:p>
                      <a:pPr algn="ctr"/>
                      <a:r>
                        <a:rPr lang="en-US" altLang="zh-TW" dirty="0"/>
                        <a:t>Color</a:t>
                      </a:r>
                      <a:endParaRPr lang="zh-TW" altLang="en-US" dirty="0"/>
                    </a:p>
                  </a:txBody>
                  <a:tcPr anchor="ctr">
                    <a:lnB w="38100" cmpd="sng">
                      <a:noFill/>
                    </a:lnB>
                    <a:solidFill>
                      <a:srgbClr val="D0C1AC"/>
                    </a:solidFill>
                  </a:tcPr>
                </a:tc>
                <a:tc>
                  <a:txBody>
                    <a:bodyPr/>
                    <a:lstStyle/>
                    <a:p>
                      <a:pPr algn="ctr"/>
                      <a:r>
                        <a:rPr lang="en-US" altLang="zh-TW" dirty="0"/>
                        <a:t>Size</a:t>
                      </a:r>
                      <a:endParaRPr lang="zh-TW" altLang="en-US" dirty="0"/>
                    </a:p>
                  </a:txBody>
                  <a:tcPr anchor="ctr">
                    <a:lnB w="38100" cmpd="sng">
                      <a:noFill/>
                    </a:lnB>
                    <a:solidFill>
                      <a:srgbClr val="D79DA7"/>
                    </a:solidFill>
                  </a:tcPr>
                </a:tc>
                <a:extLst>
                  <a:ext uri="{0D108BD9-81ED-4DB2-BD59-A6C34878D82A}">
                    <a16:rowId xmlns:a16="http://schemas.microsoft.com/office/drawing/2014/main" val="4238049435"/>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52571">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52571">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7" name="TextBox 5">
            <a:extLst>
              <a:ext uri="{FF2B5EF4-FFF2-40B4-BE49-F238E27FC236}">
                <a16:creationId xmlns:a16="http://schemas.microsoft.com/office/drawing/2014/main" id="{2AB21541-16B0-4D5E-A635-6B37181A2A17}"/>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highlight>
                  <a:srgbClr val="FFFF00"/>
                </a:highlight>
                <a:latin typeface="Nunito Light"/>
              </a:rPr>
              <a:t>BCD encode on each feature group</a:t>
            </a:r>
          </a:p>
        </p:txBody>
      </p:sp>
      <p:graphicFrame>
        <p:nvGraphicFramePr>
          <p:cNvPr id="8" name="表格 7">
            <a:extLst>
              <a:ext uri="{FF2B5EF4-FFF2-40B4-BE49-F238E27FC236}">
                <a16:creationId xmlns:a16="http://schemas.microsoft.com/office/drawing/2014/main" id="{95937D9A-8164-4734-B052-C10DEAD30EBE}"/>
              </a:ext>
            </a:extLst>
          </p:cNvPr>
          <p:cNvGraphicFramePr>
            <a:graphicFrameLocks noGrp="1"/>
          </p:cNvGraphicFramePr>
          <p:nvPr>
            <p:extLst>
              <p:ext uri="{D42A27DB-BD31-4B8C-83A1-F6EECF244321}">
                <p14:modId xmlns:p14="http://schemas.microsoft.com/office/powerpoint/2010/main" val="2930235654"/>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950230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格 12">
            <a:extLst>
              <a:ext uri="{FF2B5EF4-FFF2-40B4-BE49-F238E27FC236}">
                <a16:creationId xmlns:a16="http://schemas.microsoft.com/office/drawing/2014/main" id="{1B8F6FD3-85E2-451A-9410-B650770A6CE0}"/>
              </a:ext>
            </a:extLst>
          </p:cNvPr>
          <p:cNvGraphicFramePr>
            <a:graphicFrameLocks noGrp="1"/>
          </p:cNvGraphicFramePr>
          <p:nvPr>
            <p:extLst>
              <p:ext uri="{D42A27DB-BD31-4B8C-83A1-F6EECF244321}">
                <p14:modId xmlns:p14="http://schemas.microsoft.com/office/powerpoint/2010/main" val="1964112034"/>
              </p:ext>
            </p:extLst>
          </p:nvPr>
        </p:nvGraphicFramePr>
        <p:xfrm>
          <a:off x="6096000" y="1377834"/>
          <a:ext cx="5670825"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619973117"/>
                    </a:ext>
                  </a:extLst>
                </a:gridCol>
              </a:tblGrid>
              <a:tr h="473715">
                <a:tc>
                  <a:txBody>
                    <a:bodyPr/>
                    <a:lstStyle/>
                    <a:p>
                      <a:pPr algn="ctr"/>
                      <a:r>
                        <a:rPr lang="en-US" altLang="zh-TW" dirty="0"/>
                        <a:t>Binary Data </a:t>
                      </a:r>
                      <a:r>
                        <a:rPr lang="en-US" altLang="zh-TW" sz="1200" dirty="0"/>
                        <a:t>(Total:300 sample, 200 good, 100 bad)</a:t>
                      </a:r>
                      <a:endParaRPr lang="zh-TW" altLang="en-US" dirty="0"/>
                    </a:p>
                  </a:txBody>
                  <a:tcPr anchor="ctr">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grpSp>
        <p:nvGrpSpPr>
          <p:cNvPr id="5" name="群組 4">
            <a:extLst>
              <a:ext uri="{FF2B5EF4-FFF2-40B4-BE49-F238E27FC236}">
                <a16:creationId xmlns:a16="http://schemas.microsoft.com/office/drawing/2014/main" id="{7EBA1897-204E-4C32-B0B2-2AF89F2EAB31}"/>
              </a:ext>
            </a:extLst>
          </p:cNvPr>
          <p:cNvGrpSpPr/>
          <p:nvPr/>
        </p:nvGrpSpPr>
        <p:grpSpPr>
          <a:xfrm>
            <a:off x="6096000" y="1932021"/>
            <a:ext cx="5670825" cy="4816475"/>
            <a:chOff x="6265766" y="1500031"/>
            <a:chExt cx="5760000" cy="5290881"/>
          </a:xfrm>
        </p:grpSpPr>
        <p:graphicFrame>
          <p:nvGraphicFramePr>
            <p:cNvPr id="19" name="圖表 18">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4120655864"/>
                </p:ext>
              </p:extLst>
            </p:nvPr>
          </p:nvGraphicFramePr>
          <p:xfrm>
            <a:off x="6265766" y="1500031"/>
            <a:ext cx="5760000" cy="154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圖表 20">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1464222062"/>
                </p:ext>
              </p:extLst>
            </p:nvPr>
          </p:nvGraphicFramePr>
          <p:xfrm>
            <a:off x="6265766" y="3257615"/>
            <a:ext cx="5760000" cy="154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3" name="圖表 22">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2905877076"/>
                </p:ext>
              </p:extLst>
            </p:nvPr>
          </p:nvGraphicFramePr>
          <p:xfrm>
            <a:off x="6265766" y="4990912"/>
            <a:ext cx="5760000" cy="1800000"/>
          </p:xfrm>
          <a:graphic>
            <a:graphicData uri="http://schemas.openxmlformats.org/drawingml/2006/chart">
              <c:chart xmlns:c="http://schemas.openxmlformats.org/drawingml/2006/chart" xmlns:r="http://schemas.openxmlformats.org/officeDocument/2006/relationships" r:id="rId5"/>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Grouping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4" name="群組 3">
            <a:extLst>
              <a:ext uri="{FF2B5EF4-FFF2-40B4-BE49-F238E27FC236}">
                <a16:creationId xmlns:a16="http://schemas.microsoft.com/office/drawing/2014/main" id="{1813DA20-9C5E-4B1C-8078-31EED1D30695}"/>
              </a:ext>
            </a:extLst>
          </p:cNvPr>
          <p:cNvGrpSpPr/>
          <p:nvPr/>
        </p:nvGrpSpPr>
        <p:grpSpPr>
          <a:xfrm>
            <a:off x="12192000" y="1708936"/>
            <a:ext cx="6311061" cy="5547560"/>
            <a:chOff x="6265766" y="1491935"/>
            <a:chExt cx="5760002" cy="5063168"/>
          </a:xfrm>
        </p:grpSpPr>
        <p:graphicFrame>
          <p:nvGraphicFramePr>
            <p:cNvPr id="8" name="圖表 7">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1915758418"/>
                </p:ext>
              </p:extLst>
            </p:nvPr>
          </p:nvGraphicFramePr>
          <p:xfrm>
            <a:off x="6265766" y="1491935"/>
            <a:ext cx="5760000" cy="1548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圖表 9">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2485666859"/>
                </p:ext>
              </p:extLst>
            </p:nvPr>
          </p:nvGraphicFramePr>
          <p:xfrm>
            <a:off x="6265768" y="3249519"/>
            <a:ext cx="5760000" cy="1548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4" name="圖表 13">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3795799289"/>
                </p:ext>
              </p:extLst>
            </p:nvPr>
          </p:nvGraphicFramePr>
          <p:xfrm>
            <a:off x="6265766" y="5007103"/>
            <a:ext cx="5760000" cy="1548000"/>
          </p:xfrm>
          <a:graphic>
            <a:graphicData uri="http://schemas.openxmlformats.org/drawingml/2006/chart">
              <c:chart xmlns:c="http://schemas.openxmlformats.org/drawingml/2006/chart" xmlns:r="http://schemas.openxmlformats.org/officeDocument/2006/relationships" r:id="rId8"/>
            </a:graphicData>
          </a:graphic>
        </p:graphicFrame>
      </p:grpSp>
      <p:graphicFrame>
        <p:nvGraphicFramePr>
          <p:cNvPr id="15" name="表格 14">
            <a:extLst>
              <a:ext uri="{FF2B5EF4-FFF2-40B4-BE49-F238E27FC236}">
                <a16:creationId xmlns:a16="http://schemas.microsoft.com/office/drawing/2014/main" id="{DF4FCBC4-AA53-4C6B-9561-D673973260E0}"/>
              </a:ext>
            </a:extLst>
          </p:cNvPr>
          <p:cNvGraphicFramePr>
            <a:graphicFrameLocks noGrp="1"/>
          </p:cNvGraphicFramePr>
          <p:nvPr>
            <p:extLst>
              <p:ext uri="{D42A27DB-BD31-4B8C-83A1-F6EECF244321}">
                <p14:modId xmlns:p14="http://schemas.microsoft.com/office/powerpoint/2010/main" val="2359629008"/>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pic>
        <p:nvPicPr>
          <p:cNvPr id="11" name="圖片 10">
            <a:extLst>
              <a:ext uri="{FF2B5EF4-FFF2-40B4-BE49-F238E27FC236}">
                <a16:creationId xmlns:a16="http://schemas.microsoft.com/office/drawing/2014/main" id="{BD6DCB03-488C-4CE9-850E-CA630285E2EC}"/>
              </a:ext>
            </a:extLst>
          </p:cNvPr>
          <p:cNvPicPr>
            <a:picLocks noChangeAspect="1"/>
          </p:cNvPicPr>
          <p:nvPr/>
        </p:nvPicPr>
        <p:blipFill>
          <a:blip r:embed="rId9"/>
          <a:stretch>
            <a:fillRect/>
          </a:stretch>
        </p:blipFill>
        <p:spPr>
          <a:xfrm>
            <a:off x="4161543" y="1411946"/>
            <a:ext cx="1111217" cy="1325563"/>
          </a:xfrm>
          <a:prstGeom prst="rect">
            <a:avLst/>
          </a:prstGeom>
        </p:spPr>
      </p:pic>
      <p:pic>
        <p:nvPicPr>
          <p:cNvPr id="9" name="圖片 8">
            <a:extLst>
              <a:ext uri="{FF2B5EF4-FFF2-40B4-BE49-F238E27FC236}">
                <a16:creationId xmlns:a16="http://schemas.microsoft.com/office/drawing/2014/main" id="{909AE53D-57C8-418E-898B-8899E566A32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8200" y="1501055"/>
            <a:ext cx="1299036" cy="1299036"/>
          </a:xfrm>
          <a:prstGeom prst="rect">
            <a:avLst/>
          </a:prstGeom>
        </p:spPr>
      </p:pic>
      <p:graphicFrame>
        <p:nvGraphicFramePr>
          <p:cNvPr id="24" name="表格 23">
            <a:extLst>
              <a:ext uri="{FF2B5EF4-FFF2-40B4-BE49-F238E27FC236}">
                <a16:creationId xmlns:a16="http://schemas.microsoft.com/office/drawing/2014/main" id="{3B091534-28D9-45D1-AC3F-D6E1A3AE70F0}"/>
              </a:ext>
            </a:extLst>
          </p:cNvPr>
          <p:cNvGraphicFramePr>
            <a:graphicFrameLocks noGrp="1"/>
          </p:cNvGraphicFramePr>
          <p:nvPr>
            <p:extLst>
              <p:ext uri="{D42A27DB-BD31-4B8C-83A1-F6EECF244321}">
                <p14:modId xmlns:p14="http://schemas.microsoft.com/office/powerpoint/2010/main" val="485752347"/>
              </p:ext>
            </p:extLst>
          </p:nvPr>
        </p:nvGraphicFramePr>
        <p:xfrm>
          <a:off x="-6103151" y="2468804"/>
          <a:ext cx="5743576" cy="1097280"/>
        </p:xfrm>
        <a:graphic>
          <a:graphicData uri="http://schemas.openxmlformats.org/drawingml/2006/table">
            <a:tbl>
              <a:tblPr firstRow="1" bandRow="1">
                <a:tableStyleId>{5C22544A-7EE6-4342-B048-85BDC9FD1C3A}</a:tableStyleId>
              </a:tblPr>
              <a:tblGrid>
                <a:gridCol w="717947">
                  <a:extLst>
                    <a:ext uri="{9D8B030D-6E8A-4147-A177-3AD203B41FA5}">
                      <a16:colId xmlns:a16="http://schemas.microsoft.com/office/drawing/2014/main" val="488509855"/>
                    </a:ext>
                  </a:extLst>
                </a:gridCol>
                <a:gridCol w="717947">
                  <a:extLst>
                    <a:ext uri="{9D8B030D-6E8A-4147-A177-3AD203B41FA5}">
                      <a16:colId xmlns:a16="http://schemas.microsoft.com/office/drawing/2014/main" val="1561599066"/>
                    </a:ext>
                  </a:extLst>
                </a:gridCol>
                <a:gridCol w="717947">
                  <a:extLst>
                    <a:ext uri="{9D8B030D-6E8A-4147-A177-3AD203B41FA5}">
                      <a16:colId xmlns:a16="http://schemas.microsoft.com/office/drawing/2014/main" val="32815344"/>
                    </a:ext>
                  </a:extLst>
                </a:gridCol>
                <a:gridCol w="717947">
                  <a:extLst>
                    <a:ext uri="{9D8B030D-6E8A-4147-A177-3AD203B41FA5}">
                      <a16:colId xmlns:a16="http://schemas.microsoft.com/office/drawing/2014/main" val="1230318758"/>
                    </a:ext>
                  </a:extLst>
                </a:gridCol>
                <a:gridCol w="717947">
                  <a:extLst>
                    <a:ext uri="{9D8B030D-6E8A-4147-A177-3AD203B41FA5}">
                      <a16:colId xmlns:a16="http://schemas.microsoft.com/office/drawing/2014/main" val="1268199588"/>
                    </a:ext>
                  </a:extLst>
                </a:gridCol>
                <a:gridCol w="717947">
                  <a:extLst>
                    <a:ext uri="{9D8B030D-6E8A-4147-A177-3AD203B41FA5}">
                      <a16:colId xmlns:a16="http://schemas.microsoft.com/office/drawing/2014/main" val="3435957595"/>
                    </a:ext>
                  </a:extLst>
                </a:gridCol>
                <a:gridCol w="717947">
                  <a:extLst>
                    <a:ext uri="{9D8B030D-6E8A-4147-A177-3AD203B41FA5}">
                      <a16:colId xmlns:a16="http://schemas.microsoft.com/office/drawing/2014/main" val="1496192656"/>
                    </a:ext>
                  </a:extLst>
                </a:gridCol>
                <a:gridCol w="717947">
                  <a:extLst>
                    <a:ext uri="{9D8B030D-6E8A-4147-A177-3AD203B41FA5}">
                      <a16:colId xmlns:a16="http://schemas.microsoft.com/office/drawing/2014/main" val="1683775270"/>
                    </a:ext>
                  </a:extLst>
                </a:gridCol>
              </a:tblGrid>
              <a:tr h="241750">
                <a:tc gridSpan="8">
                  <a:txBody>
                    <a:bodyPr/>
                    <a:lstStyle/>
                    <a:p>
                      <a:pPr algn="ctr"/>
                      <a:r>
                        <a:rPr lang="en-US" altLang="zh-TW" dirty="0"/>
                        <a:t>Animal</a:t>
                      </a:r>
                      <a:endParaRPr lang="zh-TW" altLang="en-US" dirty="0"/>
                    </a:p>
                  </a:txBody>
                  <a:tcPr anchor="ctr">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Cow</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Goat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Dog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Frog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Toad</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Tuna</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Cod</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5" name="表格 24">
            <a:extLst>
              <a:ext uri="{FF2B5EF4-FFF2-40B4-BE49-F238E27FC236}">
                <a16:creationId xmlns:a16="http://schemas.microsoft.com/office/drawing/2014/main" id="{CD7E108A-B98F-4810-9F93-F0B282A4F374}"/>
              </a:ext>
            </a:extLst>
          </p:cNvPr>
          <p:cNvGraphicFramePr>
            <a:graphicFrameLocks noGrp="1"/>
          </p:cNvGraphicFramePr>
          <p:nvPr>
            <p:extLst>
              <p:ext uri="{D42A27DB-BD31-4B8C-83A1-F6EECF244321}">
                <p14:modId xmlns:p14="http://schemas.microsoft.com/office/powerpoint/2010/main" val="3093772163"/>
              </p:ext>
            </p:extLst>
          </p:nvPr>
        </p:nvGraphicFramePr>
        <p:xfrm>
          <a:off x="-6103151" y="3537769"/>
          <a:ext cx="5743576" cy="1097280"/>
        </p:xfrm>
        <a:graphic>
          <a:graphicData uri="http://schemas.openxmlformats.org/drawingml/2006/table">
            <a:tbl>
              <a:tblPr firstRow="1" bandRow="1">
                <a:tableStyleId>{5C22544A-7EE6-4342-B048-85BDC9FD1C3A}</a:tableStyleId>
              </a:tblPr>
              <a:tblGrid>
                <a:gridCol w="1435894">
                  <a:extLst>
                    <a:ext uri="{9D8B030D-6E8A-4147-A177-3AD203B41FA5}">
                      <a16:colId xmlns:a16="http://schemas.microsoft.com/office/drawing/2014/main" val="488509855"/>
                    </a:ext>
                  </a:extLst>
                </a:gridCol>
                <a:gridCol w="1435894">
                  <a:extLst>
                    <a:ext uri="{9D8B030D-6E8A-4147-A177-3AD203B41FA5}">
                      <a16:colId xmlns:a16="http://schemas.microsoft.com/office/drawing/2014/main" val="32815344"/>
                    </a:ext>
                  </a:extLst>
                </a:gridCol>
                <a:gridCol w="1435894">
                  <a:extLst>
                    <a:ext uri="{9D8B030D-6E8A-4147-A177-3AD203B41FA5}">
                      <a16:colId xmlns:a16="http://schemas.microsoft.com/office/drawing/2014/main" val="1268199588"/>
                    </a:ext>
                  </a:extLst>
                </a:gridCol>
                <a:gridCol w="1435894">
                  <a:extLst>
                    <a:ext uri="{9D8B030D-6E8A-4147-A177-3AD203B41FA5}">
                      <a16:colId xmlns:a16="http://schemas.microsoft.com/office/drawing/2014/main" val="1496192656"/>
                    </a:ext>
                  </a:extLst>
                </a:gridCol>
              </a:tblGrid>
              <a:tr h="241750">
                <a:tc gridSpan="4">
                  <a:txBody>
                    <a:bodyPr/>
                    <a:lstStyle/>
                    <a:p>
                      <a:pPr algn="ctr"/>
                      <a:r>
                        <a:rPr lang="en-US" altLang="zh-TW" dirty="0"/>
                        <a:t>Size</a:t>
                      </a:r>
                      <a:endParaRPr lang="zh-TW" altLang="en-US" dirty="0"/>
                    </a:p>
                  </a:txBody>
                  <a:tcPr>
                    <a:lnB w="12700" cap="flat" cmpd="sng" algn="ctr">
                      <a:noFill/>
                      <a:prstDash val="solid"/>
                      <a:round/>
                      <a:headEnd type="none" w="med" len="med"/>
                      <a:tailEnd type="none" w="med" len="med"/>
                    </a:lnB>
                    <a:solidFill>
                      <a:srgbClr val="C4766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Large</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Mid</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Small</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Tiny</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6" name="表格 25">
            <a:extLst>
              <a:ext uri="{FF2B5EF4-FFF2-40B4-BE49-F238E27FC236}">
                <a16:creationId xmlns:a16="http://schemas.microsoft.com/office/drawing/2014/main" id="{A5D95D94-7F4B-43C6-8BE0-85465D7143B7}"/>
              </a:ext>
            </a:extLst>
          </p:cNvPr>
          <p:cNvGraphicFramePr>
            <a:graphicFrameLocks noGrp="1"/>
          </p:cNvGraphicFramePr>
          <p:nvPr>
            <p:extLst>
              <p:ext uri="{D42A27DB-BD31-4B8C-83A1-F6EECF244321}">
                <p14:modId xmlns:p14="http://schemas.microsoft.com/office/powerpoint/2010/main" val="3071106457"/>
              </p:ext>
            </p:extLst>
          </p:nvPr>
        </p:nvGraphicFramePr>
        <p:xfrm>
          <a:off x="-6103151" y="4630845"/>
          <a:ext cx="5743578" cy="1097280"/>
        </p:xfrm>
        <a:graphic>
          <a:graphicData uri="http://schemas.openxmlformats.org/drawingml/2006/table">
            <a:tbl>
              <a:tblPr firstRow="1" bandRow="1">
                <a:tableStyleId>{5C22544A-7EE6-4342-B048-85BDC9FD1C3A}</a:tableStyleId>
              </a:tblPr>
              <a:tblGrid>
                <a:gridCol w="957263">
                  <a:extLst>
                    <a:ext uri="{9D8B030D-6E8A-4147-A177-3AD203B41FA5}">
                      <a16:colId xmlns:a16="http://schemas.microsoft.com/office/drawing/2014/main" val="488509855"/>
                    </a:ext>
                  </a:extLst>
                </a:gridCol>
                <a:gridCol w="957263">
                  <a:extLst>
                    <a:ext uri="{9D8B030D-6E8A-4147-A177-3AD203B41FA5}">
                      <a16:colId xmlns:a16="http://schemas.microsoft.com/office/drawing/2014/main" val="32815344"/>
                    </a:ext>
                  </a:extLst>
                </a:gridCol>
                <a:gridCol w="957263">
                  <a:extLst>
                    <a:ext uri="{9D8B030D-6E8A-4147-A177-3AD203B41FA5}">
                      <a16:colId xmlns:a16="http://schemas.microsoft.com/office/drawing/2014/main" val="1268199588"/>
                    </a:ext>
                  </a:extLst>
                </a:gridCol>
                <a:gridCol w="957263">
                  <a:extLst>
                    <a:ext uri="{9D8B030D-6E8A-4147-A177-3AD203B41FA5}">
                      <a16:colId xmlns:a16="http://schemas.microsoft.com/office/drawing/2014/main" val="3435957595"/>
                    </a:ext>
                  </a:extLst>
                </a:gridCol>
                <a:gridCol w="957263">
                  <a:extLst>
                    <a:ext uri="{9D8B030D-6E8A-4147-A177-3AD203B41FA5}">
                      <a16:colId xmlns:a16="http://schemas.microsoft.com/office/drawing/2014/main" val="1496192656"/>
                    </a:ext>
                  </a:extLst>
                </a:gridCol>
                <a:gridCol w="957263">
                  <a:extLst>
                    <a:ext uri="{9D8B030D-6E8A-4147-A177-3AD203B41FA5}">
                      <a16:colId xmlns:a16="http://schemas.microsoft.com/office/drawing/2014/main" val="1683775270"/>
                    </a:ext>
                  </a:extLst>
                </a:gridCol>
              </a:tblGrid>
              <a:tr h="241750">
                <a:tc gridSpan="6">
                  <a:txBody>
                    <a:bodyPr/>
                    <a:lstStyle/>
                    <a:p>
                      <a:pPr algn="ctr"/>
                      <a:r>
                        <a:rPr lang="en-US" altLang="zh-TW" dirty="0"/>
                        <a:t>Color</a:t>
                      </a:r>
                      <a:endParaRPr lang="zh-TW" altLang="en-US" dirty="0"/>
                    </a:p>
                  </a:txBody>
                  <a:tcPr>
                    <a:lnB w="12700" cap="flat" cmpd="sng" algn="ctr">
                      <a:noFill/>
                      <a:prstDash val="solid"/>
                      <a:round/>
                      <a:headEnd type="none" w="med" len="med"/>
                      <a:tailEnd type="none" w="med" len="med"/>
                    </a:lnB>
                    <a:solidFill>
                      <a:srgbClr val="D79DA7"/>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White</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Black</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Gray</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Red</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Blue</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Green</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7" name="表格 26">
            <a:extLst>
              <a:ext uri="{FF2B5EF4-FFF2-40B4-BE49-F238E27FC236}">
                <a16:creationId xmlns:a16="http://schemas.microsoft.com/office/drawing/2014/main" id="{EA6B11FC-BD8F-4262-9697-7DF59F659CB7}"/>
              </a:ext>
            </a:extLst>
          </p:cNvPr>
          <p:cNvGraphicFramePr>
            <a:graphicFrameLocks noGrp="1"/>
          </p:cNvGraphicFramePr>
          <p:nvPr>
            <p:extLst>
              <p:ext uri="{D42A27DB-BD31-4B8C-83A1-F6EECF244321}">
                <p14:modId xmlns:p14="http://schemas.microsoft.com/office/powerpoint/2010/main" val="4033007273"/>
              </p:ext>
            </p:extLst>
          </p:nvPr>
        </p:nvGraphicFramePr>
        <p:xfrm>
          <a:off x="-6103151" y="5723921"/>
          <a:ext cx="5743578" cy="1097280"/>
        </p:xfrm>
        <a:graphic>
          <a:graphicData uri="http://schemas.openxmlformats.org/drawingml/2006/table">
            <a:tbl>
              <a:tblPr firstRow="1" bandRow="1">
                <a:tableStyleId>{5C22544A-7EE6-4342-B048-85BDC9FD1C3A}</a:tableStyleId>
              </a:tblPr>
              <a:tblGrid>
                <a:gridCol w="2871789">
                  <a:extLst>
                    <a:ext uri="{9D8B030D-6E8A-4147-A177-3AD203B41FA5}">
                      <a16:colId xmlns:a16="http://schemas.microsoft.com/office/drawing/2014/main" val="488509855"/>
                    </a:ext>
                  </a:extLst>
                </a:gridCol>
                <a:gridCol w="2871789">
                  <a:extLst>
                    <a:ext uri="{9D8B030D-6E8A-4147-A177-3AD203B41FA5}">
                      <a16:colId xmlns:a16="http://schemas.microsoft.com/office/drawing/2014/main" val="3435957595"/>
                    </a:ext>
                  </a:extLst>
                </a:gridCol>
              </a:tblGrid>
              <a:tr h="269733">
                <a:tc gridSpan="2">
                  <a:txBody>
                    <a:bodyPr/>
                    <a:lstStyle/>
                    <a:p>
                      <a:pPr algn="ctr"/>
                      <a:r>
                        <a:rPr lang="en-US" altLang="zh-TW" dirty="0"/>
                        <a:t>Health Status</a:t>
                      </a:r>
                      <a:endParaRPr lang="zh-TW" altLang="en-US" dirty="0"/>
                    </a:p>
                  </a:txBody>
                  <a:tcPr>
                    <a:lnB w="12700" cap="flat" cmpd="sng" algn="ctr">
                      <a:noFill/>
                      <a:prstDash val="solid"/>
                      <a:round/>
                      <a:headEnd type="none" w="med" len="med"/>
                      <a:tailEnd type="none" w="med" len="med"/>
                    </a:lnB>
                    <a:solidFill>
                      <a:srgbClr val="D6C9B9"/>
                    </a:solidFill>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Good</a:t>
                      </a:r>
                      <a:endParaRPr lang="zh-TW" altLang="en-US" dirty="0">
                        <a:solidFill>
                          <a:schemeClr val="bg1"/>
                        </a:solidFill>
                      </a:endParaRPr>
                    </a:p>
                  </a:txBody>
                  <a:tcPr>
                    <a:lnT w="12700" cap="flat" cmpd="sng" algn="ctr">
                      <a:noFill/>
                      <a:prstDash val="solid"/>
                      <a:round/>
                      <a:headEnd type="none" w="med" len="med"/>
                      <a:tailEnd type="none" w="med" len="med"/>
                    </a:lnT>
                    <a:solidFill>
                      <a:srgbClr val="D6C9B9"/>
                    </a:solidFill>
                  </a:tcPr>
                </a:tc>
                <a:tc>
                  <a:txBody>
                    <a:bodyPr/>
                    <a:lstStyle/>
                    <a:p>
                      <a:pPr algn="ctr"/>
                      <a:r>
                        <a:rPr lang="en-US" altLang="zh-TW" dirty="0">
                          <a:solidFill>
                            <a:schemeClr val="bg1"/>
                          </a:solidFill>
                        </a:rPr>
                        <a:t>Bad</a:t>
                      </a:r>
                      <a:endParaRPr lang="zh-TW" altLang="en-US" dirty="0">
                        <a:solidFill>
                          <a:schemeClr val="bg1"/>
                        </a:solidFill>
                      </a:endParaRPr>
                    </a:p>
                  </a:txBody>
                  <a:tcPr>
                    <a:lnT w="12700" cap="flat" cmpd="sng" algn="ctr">
                      <a:noFill/>
                      <a:prstDash val="solid"/>
                      <a:round/>
                      <a:headEnd type="none" w="med" len="med"/>
                      <a:tailEnd type="none" w="med" len="med"/>
                    </a:lnT>
                    <a:solidFill>
                      <a:srgbClr val="D6C9B9"/>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pic>
        <p:nvPicPr>
          <p:cNvPr id="16" name="圖片 15">
            <a:extLst>
              <a:ext uri="{FF2B5EF4-FFF2-40B4-BE49-F238E27FC236}">
                <a16:creationId xmlns:a16="http://schemas.microsoft.com/office/drawing/2014/main" id="{17D412FB-0991-4387-A19C-43043D91BAE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8200" y="2959403"/>
            <a:ext cx="4434560" cy="3369926"/>
          </a:xfrm>
          <a:prstGeom prst="rect">
            <a:avLst/>
          </a:prstGeom>
        </p:spPr>
      </p:pic>
      <p:sp>
        <p:nvSpPr>
          <p:cNvPr id="6" name="文字方塊 5">
            <a:extLst>
              <a:ext uri="{FF2B5EF4-FFF2-40B4-BE49-F238E27FC236}">
                <a16:creationId xmlns:a16="http://schemas.microsoft.com/office/drawing/2014/main" id="{4FE48985-B90C-4475-A1D1-B57F3A6EF579}"/>
              </a:ext>
            </a:extLst>
          </p:cNvPr>
          <p:cNvSpPr txBox="1"/>
          <p:nvPr/>
        </p:nvSpPr>
        <p:spPr>
          <a:xfrm>
            <a:off x="5911334" y="2438207"/>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22" name="文字方塊 21">
            <a:extLst>
              <a:ext uri="{FF2B5EF4-FFF2-40B4-BE49-F238E27FC236}">
                <a16:creationId xmlns:a16="http://schemas.microsoft.com/office/drawing/2014/main" id="{4BFD1DB9-5A5F-4DA4-86D2-0B2494C5C7B9}"/>
              </a:ext>
            </a:extLst>
          </p:cNvPr>
          <p:cNvSpPr txBox="1"/>
          <p:nvPr/>
        </p:nvSpPr>
        <p:spPr>
          <a:xfrm>
            <a:off x="5911334" y="4075730"/>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28" name="文字方塊 27">
            <a:extLst>
              <a:ext uri="{FF2B5EF4-FFF2-40B4-BE49-F238E27FC236}">
                <a16:creationId xmlns:a16="http://schemas.microsoft.com/office/drawing/2014/main" id="{9FD135B5-9AF4-4405-8811-C8024867984D}"/>
              </a:ext>
            </a:extLst>
          </p:cNvPr>
          <p:cNvSpPr txBox="1"/>
          <p:nvPr/>
        </p:nvSpPr>
        <p:spPr>
          <a:xfrm>
            <a:off x="5911334" y="561528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Tree>
    <p:extLst>
      <p:ext uri="{BB962C8B-B14F-4D97-AF65-F5344CB8AC3E}">
        <p14:creationId xmlns:p14="http://schemas.microsoft.com/office/powerpoint/2010/main" val="211150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0A95CC32-1532-4531-87D1-D28AB7FAB2E2}"/>
              </a:ext>
            </a:extLst>
          </p:cNvPr>
          <p:cNvGraphicFramePr>
            <a:graphicFrameLocks noGrp="1"/>
          </p:cNvGraphicFramePr>
          <p:nvPr>
            <p:extLst>
              <p:ext uri="{D42A27DB-BD31-4B8C-83A1-F6EECF244321}">
                <p14:modId xmlns:p14="http://schemas.microsoft.com/office/powerpoint/2010/main" val="654423778"/>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Binary Data</a:t>
                      </a:r>
                      <a:endParaRPr lang="zh-TW" altLang="en-US" dirty="0"/>
                    </a:p>
                  </a:txBody>
                  <a:tcPr anchor="ctr">
                    <a:lnB w="12700" cap="flat" cmpd="sng" algn="ctr">
                      <a:noFill/>
                      <a:prstDash val="solid"/>
                      <a:round/>
                      <a:headEnd type="none" w="med" len="med"/>
                      <a:tailEnd type="none" w="med" len="med"/>
                    </a:lnB>
                    <a:solidFill>
                      <a:schemeClr val="accent5"/>
                    </a:solidFill>
                  </a:tcPr>
                </a:tc>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grpSp>
        <p:nvGrpSpPr>
          <p:cNvPr id="23" name="群組 22">
            <a:extLst>
              <a:ext uri="{FF2B5EF4-FFF2-40B4-BE49-F238E27FC236}">
                <a16:creationId xmlns:a16="http://schemas.microsoft.com/office/drawing/2014/main" id="{850AADF8-9D1F-4E4C-AA80-0DD42E28D51E}"/>
              </a:ext>
            </a:extLst>
          </p:cNvPr>
          <p:cNvGrpSpPr/>
          <p:nvPr/>
        </p:nvGrpSpPr>
        <p:grpSpPr>
          <a:xfrm>
            <a:off x="6421794" y="1808785"/>
            <a:ext cx="5375759" cy="4784926"/>
            <a:chOff x="6265766" y="1503391"/>
            <a:chExt cx="5770206" cy="5136021"/>
          </a:xfrm>
        </p:grpSpPr>
        <p:graphicFrame>
          <p:nvGraphicFramePr>
            <p:cNvPr id="18" name="圖表 17">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1057892534"/>
                </p:ext>
              </p:extLst>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圖表 19">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1000649851"/>
                </p:ext>
              </p:extLst>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 name="圖表 21">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3745931641"/>
                </p:ext>
              </p:extLst>
            </p:nvPr>
          </p:nvGraphicFramePr>
          <p:xfrm>
            <a:off x="6275972" y="5019412"/>
            <a:ext cx="5760000" cy="1620000"/>
          </p:xfrm>
          <a:graphic>
            <a:graphicData uri="http://schemas.openxmlformats.org/drawingml/2006/chart">
              <c:chart xmlns:c="http://schemas.openxmlformats.org/drawingml/2006/chart" xmlns:r="http://schemas.openxmlformats.org/officeDocument/2006/relationships" r:id="rId5"/>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Grouping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6" name="群組 15">
            <a:extLst>
              <a:ext uri="{FF2B5EF4-FFF2-40B4-BE49-F238E27FC236}">
                <a16:creationId xmlns:a16="http://schemas.microsoft.com/office/drawing/2014/main" id="{40E907C4-DC95-4514-9677-A0C4CCE78A9B}"/>
              </a:ext>
            </a:extLst>
          </p:cNvPr>
          <p:cNvGrpSpPr/>
          <p:nvPr/>
        </p:nvGrpSpPr>
        <p:grpSpPr>
          <a:xfrm>
            <a:off x="12628466" y="4950937"/>
            <a:ext cx="5770206" cy="5063168"/>
            <a:chOff x="6265766" y="1499147"/>
            <a:chExt cx="5770206" cy="5063168"/>
          </a:xfrm>
        </p:grpSpPr>
        <p:graphicFrame>
          <p:nvGraphicFramePr>
            <p:cNvPr id="9" name="圖表 8">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3375028992"/>
                </p:ext>
              </p:extLst>
            </p:nvPr>
          </p:nvGraphicFramePr>
          <p:xfrm>
            <a:off x="6275972" y="1499147"/>
            <a:ext cx="5760000" cy="1548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圖表 12">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121543933"/>
                </p:ext>
              </p:extLst>
            </p:nvPr>
          </p:nvGraphicFramePr>
          <p:xfrm>
            <a:off x="6265766" y="5014315"/>
            <a:ext cx="5760000" cy="1548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圖表 10">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3198504947"/>
                </p:ext>
              </p:extLst>
            </p:nvPr>
          </p:nvGraphicFramePr>
          <p:xfrm>
            <a:off x="6275972" y="3256731"/>
            <a:ext cx="5760000" cy="1548000"/>
          </p:xfrm>
          <a:graphic>
            <a:graphicData uri="http://schemas.openxmlformats.org/drawingml/2006/chart">
              <c:chart xmlns:c="http://schemas.openxmlformats.org/drawingml/2006/chart" xmlns:r="http://schemas.openxmlformats.org/officeDocument/2006/relationships" r:id="rId8"/>
            </a:graphicData>
          </a:graphic>
        </p:graphicFrame>
      </p:grpSp>
      <p:grpSp>
        <p:nvGrpSpPr>
          <p:cNvPr id="24" name="群組 23">
            <a:extLst>
              <a:ext uri="{FF2B5EF4-FFF2-40B4-BE49-F238E27FC236}">
                <a16:creationId xmlns:a16="http://schemas.microsoft.com/office/drawing/2014/main" id="{A4EE84D0-AFCA-4ED2-BBF1-7B5330FDCC67}"/>
              </a:ext>
            </a:extLst>
          </p:cNvPr>
          <p:cNvGrpSpPr/>
          <p:nvPr/>
        </p:nvGrpSpPr>
        <p:grpSpPr>
          <a:xfrm>
            <a:off x="336000" y="1819636"/>
            <a:ext cx="5366251" cy="4761505"/>
            <a:chOff x="6265766" y="1500031"/>
            <a:chExt cx="5760000" cy="5110881"/>
          </a:xfrm>
        </p:grpSpPr>
        <p:graphicFrame>
          <p:nvGraphicFramePr>
            <p:cNvPr id="25" name="圖表 24">
              <a:extLst>
                <a:ext uri="{FF2B5EF4-FFF2-40B4-BE49-F238E27FC236}">
                  <a16:creationId xmlns:a16="http://schemas.microsoft.com/office/drawing/2014/main" id="{78E920B3-33E8-4E5F-A063-C0E809FDE2F5}"/>
                </a:ext>
              </a:extLst>
            </p:cNvPr>
            <p:cNvGraphicFramePr>
              <a:graphicFrameLocks/>
            </p:cNvGraphicFramePr>
            <p:nvPr>
              <p:extLst>
                <p:ext uri="{D42A27DB-BD31-4B8C-83A1-F6EECF244321}">
                  <p14:modId xmlns:p14="http://schemas.microsoft.com/office/powerpoint/2010/main" val="692805091"/>
                </p:ext>
              </p:extLst>
            </p:nvPr>
          </p:nvGraphicFramePr>
          <p:xfrm>
            <a:off x="6265766" y="1500031"/>
            <a:ext cx="5760000" cy="1548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6" name="圖表 25">
              <a:extLst>
                <a:ext uri="{FF2B5EF4-FFF2-40B4-BE49-F238E27FC236}">
                  <a16:creationId xmlns:a16="http://schemas.microsoft.com/office/drawing/2014/main" id="{B97CCCD9-107D-4D10-8559-3F140690DE90}"/>
                </a:ext>
              </a:extLst>
            </p:cNvPr>
            <p:cNvGraphicFramePr>
              <a:graphicFrameLocks/>
            </p:cNvGraphicFramePr>
            <p:nvPr>
              <p:extLst>
                <p:ext uri="{D42A27DB-BD31-4B8C-83A1-F6EECF244321}">
                  <p14:modId xmlns:p14="http://schemas.microsoft.com/office/powerpoint/2010/main" val="538820212"/>
                </p:ext>
              </p:extLst>
            </p:nvPr>
          </p:nvGraphicFramePr>
          <p:xfrm>
            <a:off x="6265766" y="3257615"/>
            <a:ext cx="5760000" cy="1548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7" name="圖表 26">
              <a:extLst>
                <a:ext uri="{FF2B5EF4-FFF2-40B4-BE49-F238E27FC236}">
                  <a16:creationId xmlns:a16="http://schemas.microsoft.com/office/drawing/2014/main" id="{446CBD1A-AD45-4FB1-8D20-85811A780633}"/>
                </a:ext>
              </a:extLst>
            </p:cNvPr>
            <p:cNvGraphicFramePr>
              <a:graphicFrameLocks/>
            </p:cNvGraphicFramePr>
            <p:nvPr>
              <p:extLst>
                <p:ext uri="{D42A27DB-BD31-4B8C-83A1-F6EECF244321}">
                  <p14:modId xmlns:p14="http://schemas.microsoft.com/office/powerpoint/2010/main" val="1548653245"/>
                </p:ext>
              </p:extLst>
            </p:nvPr>
          </p:nvGraphicFramePr>
          <p:xfrm>
            <a:off x="6265766" y="4990912"/>
            <a:ext cx="5760000" cy="1620000"/>
          </p:xfrm>
          <a:graphic>
            <a:graphicData uri="http://schemas.openxmlformats.org/drawingml/2006/chart">
              <c:chart xmlns:c="http://schemas.openxmlformats.org/drawingml/2006/chart" xmlns:r="http://schemas.openxmlformats.org/officeDocument/2006/relationships" r:id="rId11"/>
            </a:graphicData>
          </a:graphic>
        </p:graphicFrame>
      </p:grpSp>
      <p:graphicFrame>
        <p:nvGraphicFramePr>
          <p:cNvPr id="19" name="表格 18">
            <a:extLst>
              <a:ext uri="{FF2B5EF4-FFF2-40B4-BE49-F238E27FC236}">
                <a16:creationId xmlns:a16="http://schemas.microsoft.com/office/drawing/2014/main" id="{0CCBC6C6-DAE7-4782-BAAA-00C517ACC4A7}"/>
              </a:ext>
            </a:extLst>
          </p:cNvPr>
          <p:cNvGraphicFramePr>
            <a:graphicFrameLocks noGrp="1"/>
          </p:cNvGraphicFramePr>
          <p:nvPr>
            <p:extLst>
              <p:ext uri="{D42A27DB-BD31-4B8C-83A1-F6EECF244321}">
                <p14:modId xmlns:p14="http://schemas.microsoft.com/office/powerpoint/2010/main" val="1325694069"/>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978773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Sequencing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7" name="TextBox 5">
            <a:extLst>
              <a:ext uri="{FF2B5EF4-FFF2-40B4-BE49-F238E27FC236}">
                <a16:creationId xmlns:a16="http://schemas.microsoft.com/office/drawing/2014/main" id="{0DB6C959-BBB3-4BAD-A8EC-2AF02768FF29}"/>
              </a:ext>
            </a:extLst>
          </p:cNvPr>
          <p:cNvSpPr txBox="1"/>
          <p:nvPr/>
        </p:nvSpPr>
        <p:spPr>
          <a:xfrm>
            <a:off x="838200" y="1690688"/>
            <a:ext cx="5077829"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Secondly, sequencing features in each group by columns’ attributes, for outputting better BCD values after encode. </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Column sum</a:t>
            </a:r>
          </a:p>
          <a:p>
            <a:pPr marL="342900" indent="-342900">
              <a:lnSpc>
                <a:spcPts val="3359"/>
              </a:lnSpc>
              <a:buFont typeface="+mj-lt"/>
              <a:buAutoNum type="arabicPeriod"/>
            </a:pPr>
            <a:r>
              <a:rPr lang="en-US" altLang="zh-TW" dirty="0">
                <a:solidFill>
                  <a:srgbClr val="000000"/>
                </a:solidFill>
                <a:latin typeface="Nunito Light"/>
              </a:rPr>
              <a:t>Type impurity</a:t>
            </a:r>
          </a:p>
          <a:p>
            <a:pPr marL="342900" indent="-342900">
              <a:lnSpc>
                <a:spcPts val="3359"/>
              </a:lnSpc>
              <a:buFont typeface="+mj-lt"/>
              <a:buAutoNum type="arabicPeriod"/>
            </a:pPr>
            <a:r>
              <a:rPr lang="en-US" altLang="zh-TW" dirty="0">
                <a:solidFill>
                  <a:srgbClr val="000000"/>
                </a:solidFill>
                <a:latin typeface="Nunito Light"/>
              </a:rPr>
              <a:t>Feature importance</a:t>
            </a:r>
          </a:p>
        </p:txBody>
      </p:sp>
      <p:graphicFrame>
        <p:nvGraphicFramePr>
          <p:cNvPr id="11" name="表格 10">
            <a:extLst>
              <a:ext uri="{FF2B5EF4-FFF2-40B4-BE49-F238E27FC236}">
                <a16:creationId xmlns:a16="http://schemas.microsoft.com/office/drawing/2014/main" id="{153BC9CC-BDDC-42FF-8984-905EE5778BD8}"/>
              </a:ext>
            </a:extLst>
          </p:cNvPr>
          <p:cNvGraphicFramePr>
            <a:graphicFrameLocks noGrp="1"/>
          </p:cNvGraphicFramePr>
          <p:nvPr>
            <p:extLst>
              <p:ext uri="{D42A27DB-BD31-4B8C-83A1-F6EECF244321}">
                <p14:modId xmlns:p14="http://schemas.microsoft.com/office/powerpoint/2010/main" val="3172762363"/>
              </p:ext>
            </p:extLst>
          </p:nvPr>
        </p:nvGraphicFramePr>
        <p:xfrm>
          <a:off x="6096000" y="1377834"/>
          <a:ext cx="5670825"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619973117"/>
                    </a:ext>
                  </a:extLst>
                </a:gridCol>
              </a:tblGrid>
              <a:tr h="473715">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grpSp>
        <p:nvGrpSpPr>
          <p:cNvPr id="6" name="群組 5">
            <a:extLst>
              <a:ext uri="{FF2B5EF4-FFF2-40B4-BE49-F238E27FC236}">
                <a16:creationId xmlns:a16="http://schemas.microsoft.com/office/drawing/2014/main" id="{E329A0B3-02F0-4B7B-BA75-52C2AAA1CDE7}"/>
              </a:ext>
            </a:extLst>
          </p:cNvPr>
          <p:cNvGrpSpPr/>
          <p:nvPr/>
        </p:nvGrpSpPr>
        <p:grpSpPr>
          <a:xfrm>
            <a:off x="6096000" y="1991263"/>
            <a:ext cx="5670825" cy="4730212"/>
            <a:chOff x="6265766" y="1503391"/>
            <a:chExt cx="5770206" cy="5208021"/>
          </a:xfrm>
        </p:grpSpPr>
        <p:graphicFrame>
          <p:nvGraphicFramePr>
            <p:cNvPr id="8" name="圖表 7">
              <a:extLst>
                <a:ext uri="{FF2B5EF4-FFF2-40B4-BE49-F238E27FC236}">
                  <a16:creationId xmlns:a16="http://schemas.microsoft.com/office/drawing/2014/main" id="{1BD392ED-D840-4A84-B2C8-4472F25565F1}"/>
                </a:ext>
              </a:extLst>
            </p:cNvPr>
            <p:cNvGraphicFramePr>
              <a:graphicFrameLocks/>
            </p:cNvGraphicFramePr>
            <p:nvPr>
              <p:extLst>
                <p:ext uri="{D42A27DB-BD31-4B8C-83A1-F6EECF244321}">
                  <p14:modId xmlns:p14="http://schemas.microsoft.com/office/powerpoint/2010/main" val="1218656523"/>
                </p:ext>
              </p:extLst>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233219BD-24B7-4BB6-B236-00E6C70E9BAD}"/>
                </a:ext>
              </a:extLst>
            </p:cNvPr>
            <p:cNvGraphicFramePr>
              <a:graphicFrameLocks/>
            </p:cNvGraphicFramePr>
            <p:nvPr>
              <p:extLst>
                <p:ext uri="{D42A27DB-BD31-4B8C-83A1-F6EECF244321}">
                  <p14:modId xmlns:p14="http://schemas.microsoft.com/office/powerpoint/2010/main" val="2246526470"/>
                </p:ext>
              </p:extLst>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圖表 9">
              <a:extLst>
                <a:ext uri="{FF2B5EF4-FFF2-40B4-BE49-F238E27FC236}">
                  <a16:creationId xmlns:a16="http://schemas.microsoft.com/office/drawing/2014/main" id="{35864EEB-73B6-4B11-B98F-74043108C52C}"/>
                </a:ext>
              </a:extLst>
            </p:cNvPr>
            <p:cNvGraphicFramePr>
              <a:graphicFrameLocks/>
            </p:cNvGraphicFramePr>
            <p:nvPr>
              <p:extLst>
                <p:ext uri="{D42A27DB-BD31-4B8C-83A1-F6EECF244321}">
                  <p14:modId xmlns:p14="http://schemas.microsoft.com/office/powerpoint/2010/main" val="1922608724"/>
                </p:ext>
              </p:extLst>
            </p:nvPr>
          </p:nvGraphicFramePr>
          <p:xfrm>
            <a:off x="6275972" y="5019412"/>
            <a:ext cx="5760000" cy="1692000"/>
          </p:xfrm>
          <a:graphic>
            <a:graphicData uri="http://schemas.openxmlformats.org/drawingml/2006/chart">
              <c:chart xmlns:c="http://schemas.openxmlformats.org/drawingml/2006/chart" xmlns:r="http://schemas.openxmlformats.org/officeDocument/2006/relationships" r:id="rId5"/>
            </a:graphicData>
          </a:graphic>
        </p:graphicFrame>
      </p:grpSp>
      <p:graphicFrame>
        <p:nvGraphicFramePr>
          <p:cNvPr id="12" name="表格 11">
            <a:extLst>
              <a:ext uri="{FF2B5EF4-FFF2-40B4-BE49-F238E27FC236}">
                <a16:creationId xmlns:a16="http://schemas.microsoft.com/office/drawing/2014/main" id="{9C1B9019-ED62-42C8-A010-DD8E56651714}"/>
              </a:ext>
            </a:extLst>
          </p:cNvPr>
          <p:cNvGraphicFramePr>
            <a:graphicFrameLocks noGrp="1"/>
          </p:cNvGraphicFramePr>
          <p:nvPr>
            <p:extLst>
              <p:ext uri="{D42A27DB-BD31-4B8C-83A1-F6EECF244321}">
                <p14:modId xmlns:p14="http://schemas.microsoft.com/office/powerpoint/2010/main" val="2922884044"/>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2396464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a:extLst>
              <a:ext uri="{FF2B5EF4-FFF2-40B4-BE49-F238E27FC236}">
                <a16:creationId xmlns:a16="http://schemas.microsoft.com/office/drawing/2014/main" id="{0A754898-FD2A-40E4-92C4-BF9E8F87DF5D}"/>
              </a:ext>
            </a:extLst>
          </p:cNvPr>
          <p:cNvGraphicFramePr>
            <a:graphicFrameLocks noGrp="1"/>
          </p:cNvGraphicFramePr>
          <p:nvPr>
            <p:extLst>
              <p:ext uri="{D42A27DB-BD31-4B8C-83A1-F6EECF244321}">
                <p14:modId xmlns:p14="http://schemas.microsoft.com/office/powerpoint/2010/main" val="4255116844"/>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tc>
                  <a:txBody>
                    <a:bodyPr/>
                    <a:lstStyle/>
                    <a:p>
                      <a:pPr algn="ctr"/>
                      <a:r>
                        <a:rPr lang="en-US" altLang="zh-TW" dirty="0"/>
                        <a:t>Sequenced by column sum</a:t>
                      </a:r>
                      <a:endParaRPr lang="zh-TW" altLang="en-US" dirty="0"/>
                    </a:p>
                  </a:txBody>
                  <a:tcPr anchor="ctr">
                    <a:lnB w="12700" cap="flat" cmpd="sng" algn="ctr">
                      <a:noFill/>
                      <a:prstDash val="solid"/>
                      <a:round/>
                      <a:headEnd type="none" w="med" len="med"/>
                      <a:tailEnd type="none" w="med" len="med"/>
                    </a:lnB>
                    <a:solidFill>
                      <a:srgbClr val="1F497D"/>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Sequencing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6" name="群組 5">
            <a:extLst>
              <a:ext uri="{FF2B5EF4-FFF2-40B4-BE49-F238E27FC236}">
                <a16:creationId xmlns:a16="http://schemas.microsoft.com/office/drawing/2014/main" id="{E329A0B3-02F0-4B7B-BA75-52C2AAA1CDE7}"/>
              </a:ext>
            </a:extLst>
          </p:cNvPr>
          <p:cNvGrpSpPr/>
          <p:nvPr/>
        </p:nvGrpSpPr>
        <p:grpSpPr>
          <a:xfrm>
            <a:off x="342379" y="1953971"/>
            <a:ext cx="5151081" cy="4584942"/>
            <a:chOff x="6265766" y="1503391"/>
            <a:chExt cx="5770206" cy="5136021"/>
          </a:xfrm>
        </p:grpSpPr>
        <p:graphicFrame>
          <p:nvGraphicFramePr>
            <p:cNvPr id="8" name="圖表 7">
              <a:extLst>
                <a:ext uri="{FF2B5EF4-FFF2-40B4-BE49-F238E27FC236}">
                  <a16:creationId xmlns:a16="http://schemas.microsoft.com/office/drawing/2014/main" id="{1BD392ED-D840-4A84-B2C8-4472F25565F1}"/>
                </a:ext>
              </a:extLst>
            </p:cNvPr>
            <p:cNvGraphicFramePr>
              <a:graphicFrameLocks/>
            </p:cNvGraphicFramePr>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233219BD-24B7-4BB6-B236-00E6C70E9BAD}"/>
                </a:ext>
              </a:extLst>
            </p:cNvPr>
            <p:cNvGraphicFramePr>
              <a:graphicFrameLocks/>
            </p:cNvGraphicFramePr>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圖表 9">
              <a:extLst>
                <a:ext uri="{FF2B5EF4-FFF2-40B4-BE49-F238E27FC236}">
                  <a16:creationId xmlns:a16="http://schemas.microsoft.com/office/drawing/2014/main" id="{35864EEB-73B6-4B11-B98F-74043108C52C}"/>
                </a:ext>
              </a:extLst>
            </p:cNvPr>
            <p:cNvGraphicFramePr>
              <a:graphicFrameLocks/>
            </p:cNvGraphicFramePr>
            <p:nvPr>
              <p:extLst>
                <p:ext uri="{D42A27DB-BD31-4B8C-83A1-F6EECF244321}">
                  <p14:modId xmlns:p14="http://schemas.microsoft.com/office/powerpoint/2010/main" val="3922457215"/>
                </p:ext>
              </p:extLst>
            </p:nvPr>
          </p:nvGraphicFramePr>
          <p:xfrm>
            <a:off x="6275972" y="5019412"/>
            <a:ext cx="5760000" cy="1620000"/>
          </p:xfrm>
          <a:graphic>
            <a:graphicData uri="http://schemas.openxmlformats.org/drawingml/2006/chart">
              <c:chart xmlns:c="http://schemas.openxmlformats.org/drawingml/2006/chart" xmlns:r="http://schemas.openxmlformats.org/officeDocument/2006/relationships" r:id="rId5"/>
            </a:graphicData>
          </a:graphic>
        </p:graphicFrame>
      </p:grpSp>
      <p:grpSp>
        <p:nvGrpSpPr>
          <p:cNvPr id="4" name="群組 3">
            <a:extLst>
              <a:ext uri="{FF2B5EF4-FFF2-40B4-BE49-F238E27FC236}">
                <a16:creationId xmlns:a16="http://schemas.microsoft.com/office/drawing/2014/main" id="{C119249D-04C5-4DF5-9BA8-4975AC28F61A}"/>
              </a:ext>
            </a:extLst>
          </p:cNvPr>
          <p:cNvGrpSpPr/>
          <p:nvPr/>
        </p:nvGrpSpPr>
        <p:grpSpPr>
          <a:xfrm>
            <a:off x="6534844" y="1957105"/>
            <a:ext cx="5141970" cy="4581808"/>
            <a:chOff x="6518259" y="1360365"/>
            <a:chExt cx="5760000" cy="5132510"/>
          </a:xfrm>
        </p:grpSpPr>
        <p:graphicFrame>
          <p:nvGraphicFramePr>
            <p:cNvPr id="13" name="圖表 12">
              <a:extLst>
                <a:ext uri="{FF2B5EF4-FFF2-40B4-BE49-F238E27FC236}">
                  <a16:creationId xmlns:a16="http://schemas.microsoft.com/office/drawing/2014/main" id="{7547CCA5-7481-4D9B-AAB2-47517CAE4AE0}"/>
                </a:ext>
              </a:extLst>
            </p:cNvPr>
            <p:cNvGraphicFramePr>
              <a:graphicFrameLocks/>
            </p:cNvGraphicFramePr>
            <p:nvPr>
              <p:extLst>
                <p:ext uri="{D42A27DB-BD31-4B8C-83A1-F6EECF244321}">
                  <p14:modId xmlns:p14="http://schemas.microsoft.com/office/powerpoint/2010/main" val="987671100"/>
                </p:ext>
              </p:extLst>
            </p:nvPr>
          </p:nvGraphicFramePr>
          <p:xfrm>
            <a:off x="6518259" y="1360365"/>
            <a:ext cx="576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5" name="圖表 14">
              <a:extLst>
                <a:ext uri="{FF2B5EF4-FFF2-40B4-BE49-F238E27FC236}">
                  <a16:creationId xmlns:a16="http://schemas.microsoft.com/office/drawing/2014/main" id="{766A494E-02CC-45BB-8C0B-1DF53A6644D8}"/>
                </a:ext>
              </a:extLst>
            </p:cNvPr>
            <p:cNvGraphicFramePr>
              <a:graphicFrameLocks/>
            </p:cNvGraphicFramePr>
            <p:nvPr>
              <p:extLst>
                <p:ext uri="{D42A27DB-BD31-4B8C-83A1-F6EECF244321}">
                  <p14:modId xmlns:p14="http://schemas.microsoft.com/office/powerpoint/2010/main" val="3652916585"/>
                </p:ext>
              </p:extLst>
            </p:nvPr>
          </p:nvGraphicFramePr>
          <p:xfrm>
            <a:off x="6518259" y="3116620"/>
            <a:ext cx="5760000" cy="1620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7" name="圖表 16">
              <a:extLst>
                <a:ext uri="{FF2B5EF4-FFF2-40B4-BE49-F238E27FC236}">
                  <a16:creationId xmlns:a16="http://schemas.microsoft.com/office/drawing/2014/main" id="{3A6219A3-8EB9-46BD-9F31-D3F19A65043E}"/>
                </a:ext>
              </a:extLst>
            </p:cNvPr>
            <p:cNvGraphicFramePr>
              <a:graphicFrameLocks/>
            </p:cNvGraphicFramePr>
            <p:nvPr>
              <p:extLst>
                <p:ext uri="{D42A27DB-BD31-4B8C-83A1-F6EECF244321}">
                  <p14:modId xmlns:p14="http://schemas.microsoft.com/office/powerpoint/2010/main" val="3771390147"/>
                </p:ext>
              </p:extLst>
            </p:nvPr>
          </p:nvGraphicFramePr>
          <p:xfrm>
            <a:off x="6518259" y="4872875"/>
            <a:ext cx="5760000" cy="1620000"/>
          </p:xfrm>
          <a:graphic>
            <a:graphicData uri="http://schemas.openxmlformats.org/drawingml/2006/chart">
              <c:chart xmlns:c="http://schemas.openxmlformats.org/drawingml/2006/chart" xmlns:r="http://schemas.openxmlformats.org/officeDocument/2006/relationships" r:id="rId8"/>
            </a:graphicData>
          </a:graphic>
        </p:graphicFrame>
      </p:grpSp>
      <p:graphicFrame>
        <p:nvGraphicFramePr>
          <p:cNvPr id="16" name="表格 15">
            <a:extLst>
              <a:ext uri="{FF2B5EF4-FFF2-40B4-BE49-F238E27FC236}">
                <a16:creationId xmlns:a16="http://schemas.microsoft.com/office/drawing/2014/main" id="{50F06B7F-1F82-4220-9CEE-B99615B329BA}"/>
              </a:ext>
            </a:extLst>
          </p:cNvPr>
          <p:cNvGraphicFramePr>
            <a:graphicFrameLocks noGrp="1"/>
          </p:cNvGraphicFramePr>
          <p:nvPr>
            <p:extLst>
              <p:ext uri="{D42A27DB-BD31-4B8C-83A1-F6EECF244321}">
                <p14:modId xmlns:p14="http://schemas.microsoft.com/office/powerpoint/2010/main" val="4260342925"/>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42915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9E840590-A915-47DE-B7B3-48D6C5DEAE9C}"/>
              </a:ext>
            </a:extLst>
          </p:cNvPr>
          <p:cNvGraphicFramePr>
            <a:graphicFrameLocks noGrp="1"/>
          </p:cNvGraphicFramePr>
          <p:nvPr>
            <p:extLst>
              <p:ext uri="{D42A27DB-BD31-4B8C-83A1-F6EECF244321}">
                <p14:modId xmlns:p14="http://schemas.microsoft.com/office/powerpoint/2010/main" val="1277764586"/>
              </p:ext>
            </p:extLst>
          </p:nvPr>
        </p:nvGraphicFramePr>
        <p:xfrm>
          <a:off x="7143454" y="2792751"/>
          <a:ext cx="4693008" cy="3475646"/>
        </p:xfrm>
        <a:graphic>
          <a:graphicData uri="http://schemas.openxmlformats.org/drawingml/2006/table">
            <a:tbl>
              <a:tblPr firstRow="1" bandRow="1">
                <a:tableStyleId>{5C22544A-7EE6-4342-B048-85BDC9FD1C3A}</a:tableStyleId>
              </a:tblPr>
              <a:tblGrid>
                <a:gridCol w="397566">
                  <a:extLst>
                    <a:ext uri="{9D8B030D-6E8A-4147-A177-3AD203B41FA5}">
                      <a16:colId xmlns:a16="http://schemas.microsoft.com/office/drawing/2014/main" val="1858996816"/>
                    </a:ext>
                  </a:extLst>
                </a:gridCol>
                <a:gridCol w="4295442">
                  <a:extLst>
                    <a:ext uri="{9D8B030D-6E8A-4147-A177-3AD203B41FA5}">
                      <a16:colId xmlns:a16="http://schemas.microsoft.com/office/drawing/2014/main" val="2312226095"/>
                    </a:ext>
                  </a:extLst>
                </a:gridCol>
              </a:tblGrid>
              <a:tr h="399108">
                <a:tc gridSpan="2">
                  <a:txBody>
                    <a:bodyPr/>
                    <a:lstStyle/>
                    <a:p>
                      <a:pPr algn="ctr"/>
                      <a:r>
                        <a:rPr lang="en-US" altLang="zh-TW" dirty="0"/>
                        <a:t>BCD value</a:t>
                      </a:r>
                      <a:endParaRPr lang="zh-TW" altLang="en-US" dirty="0"/>
                    </a:p>
                  </a:txBody>
                  <a:tcPr anchor="ctr">
                    <a:solidFill>
                      <a:srgbClr val="7030A0"/>
                    </a:solidFill>
                  </a:tcPr>
                </a:tc>
                <a:tc hMerge="1">
                  <a:txBody>
                    <a:bodyPr/>
                    <a:lstStyle/>
                    <a:p>
                      <a:endParaRPr lang="zh-TW" altLang="en-US" dirty="0"/>
                    </a:p>
                  </a:txBody>
                  <a:tcPr>
                    <a:solidFill>
                      <a:srgbClr val="F8F8F8"/>
                    </a:solidFill>
                  </a:tcPr>
                </a:tc>
                <a:extLst>
                  <a:ext uri="{0D108BD9-81ED-4DB2-BD59-A6C34878D82A}">
                    <a16:rowId xmlns:a16="http://schemas.microsoft.com/office/drawing/2014/main" val="2104082518"/>
                  </a:ext>
                </a:extLst>
              </a:tr>
              <a:tr h="1538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No Seq.</a:t>
                      </a:r>
                      <a:endParaRPr lang="zh-TW" altLang="en-US" sz="1800" b="1" kern="1200" dirty="0">
                        <a:solidFill>
                          <a:schemeClr val="lt1"/>
                        </a:solidFill>
                        <a:latin typeface="+mn-lt"/>
                        <a:ea typeface="+mn-ea"/>
                        <a:cs typeface="+mn-cs"/>
                      </a:endParaRPr>
                    </a:p>
                  </a:txBody>
                  <a:tcPr vert="eaVert" anchor="ctr">
                    <a:solidFill>
                      <a:srgbClr val="D79DA7"/>
                    </a:solidFill>
                  </a:tcPr>
                </a:tc>
                <a:tc>
                  <a:txBody>
                    <a:bodyPr/>
                    <a:lstStyle/>
                    <a:p>
                      <a:pPr algn="ctr"/>
                      <a:endParaRPr lang="zh-TW" altLang="en-US" dirty="0"/>
                    </a:p>
                  </a:txBody>
                  <a:tcPr anchor="ctr">
                    <a:solidFill>
                      <a:srgbClr val="F8F8F8"/>
                    </a:solidFill>
                  </a:tcPr>
                </a:tc>
                <a:extLst>
                  <a:ext uri="{0D108BD9-81ED-4DB2-BD59-A6C34878D82A}">
                    <a16:rowId xmlns:a16="http://schemas.microsoft.com/office/drawing/2014/main" val="2731555789"/>
                  </a:ext>
                </a:extLst>
              </a:tr>
              <a:tr h="1538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solidFill>
                      <a:srgbClr val="D6C9B9"/>
                    </a:solidFill>
                  </a:tcPr>
                </a:tc>
                <a:tc>
                  <a:txBody>
                    <a:bodyPr/>
                    <a:lstStyle/>
                    <a:p>
                      <a:pPr algn="ctr"/>
                      <a:endParaRPr lang="zh-TW" altLang="en-US" dirty="0"/>
                    </a:p>
                  </a:txBody>
                  <a:tcPr anchor="ctr">
                    <a:solidFill>
                      <a:srgbClr val="F8F8F8"/>
                    </a:solidFill>
                  </a:tcPr>
                </a:tc>
                <a:extLst>
                  <a:ext uri="{0D108BD9-81ED-4DB2-BD59-A6C34878D82A}">
                    <a16:rowId xmlns:a16="http://schemas.microsoft.com/office/drawing/2014/main" val="1391431819"/>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Sequencing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4" name="群組 3">
            <a:extLst>
              <a:ext uri="{FF2B5EF4-FFF2-40B4-BE49-F238E27FC236}">
                <a16:creationId xmlns:a16="http://schemas.microsoft.com/office/drawing/2014/main" id="{963D80CC-CCAF-42CE-95C2-5F8406777978}"/>
              </a:ext>
            </a:extLst>
          </p:cNvPr>
          <p:cNvGrpSpPr/>
          <p:nvPr/>
        </p:nvGrpSpPr>
        <p:grpSpPr>
          <a:xfrm>
            <a:off x="12489232" y="4830924"/>
            <a:ext cx="6872824" cy="4670818"/>
            <a:chOff x="9179975" y="1478124"/>
            <a:chExt cx="6872824" cy="4670818"/>
          </a:xfrm>
        </p:grpSpPr>
        <p:pic>
          <p:nvPicPr>
            <p:cNvPr id="12" name="圖片 11">
              <a:extLst>
                <a:ext uri="{FF2B5EF4-FFF2-40B4-BE49-F238E27FC236}">
                  <a16:creationId xmlns:a16="http://schemas.microsoft.com/office/drawing/2014/main" id="{1B501BA9-B05F-4C70-AB7B-B49907E64614}"/>
                </a:ext>
              </a:extLst>
            </p:cNvPr>
            <p:cNvPicPr>
              <a:picLocks noChangeAspect="1"/>
            </p:cNvPicPr>
            <p:nvPr/>
          </p:nvPicPr>
          <p:blipFill rotWithShape="1">
            <a:blip r:embed="rId3"/>
            <a:srcRect b="75515"/>
            <a:stretch/>
          </p:blipFill>
          <p:spPr>
            <a:xfrm>
              <a:off x="9179975" y="1478124"/>
              <a:ext cx="6871057" cy="1115361"/>
            </a:xfrm>
            <a:prstGeom prst="rect">
              <a:avLst/>
            </a:prstGeom>
          </p:spPr>
        </p:pic>
        <p:pic>
          <p:nvPicPr>
            <p:cNvPr id="15" name="圖片 14">
              <a:extLst>
                <a:ext uri="{FF2B5EF4-FFF2-40B4-BE49-F238E27FC236}">
                  <a16:creationId xmlns:a16="http://schemas.microsoft.com/office/drawing/2014/main" id="{24E45D33-0BBB-4BDB-A69A-99C8F4C46AC5}"/>
                </a:ext>
              </a:extLst>
            </p:cNvPr>
            <p:cNvPicPr>
              <a:picLocks noChangeAspect="1"/>
            </p:cNvPicPr>
            <p:nvPr/>
          </p:nvPicPr>
          <p:blipFill rotWithShape="1">
            <a:blip r:embed="rId3"/>
            <a:srcRect t="28444" b="37808"/>
            <a:stretch/>
          </p:blipFill>
          <p:spPr>
            <a:xfrm>
              <a:off x="9181742" y="2915596"/>
              <a:ext cx="6871057" cy="1537299"/>
            </a:xfrm>
            <a:prstGeom prst="rect">
              <a:avLst/>
            </a:prstGeom>
          </p:spPr>
        </p:pic>
        <p:pic>
          <p:nvPicPr>
            <p:cNvPr id="16" name="圖片 15">
              <a:extLst>
                <a:ext uri="{FF2B5EF4-FFF2-40B4-BE49-F238E27FC236}">
                  <a16:creationId xmlns:a16="http://schemas.microsoft.com/office/drawing/2014/main" id="{ABAA1031-90DD-4C29-B1D0-33094AB1ADCA}"/>
                </a:ext>
              </a:extLst>
            </p:cNvPr>
            <p:cNvPicPr>
              <a:picLocks noChangeAspect="1"/>
            </p:cNvPicPr>
            <p:nvPr/>
          </p:nvPicPr>
          <p:blipFill rotWithShape="1">
            <a:blip r:embed="rId3"/>
            <a:srcRect t="66252"/>
            <a:stretch/>
          </p:blipFill>
          <p:spPr>
            <a:xfrm>
              <a:off x="9181742" y="4611644"/>
              <a:ext cx="6871057" cy="1537298"/>
            </a:xfrm>
            <a:prstGeom prst="rect">
              <a:avLst/>
            </a:prstGeom>
          </p:spPr>
        </p:pic>
      </p:grpSp>
      <p:graphicFrame>
        <p:nvGraphicFramePr>
          <p:cNvPr id="17" name="表格 16">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3204714128"/>
              </p:ext>
            </p:extLst>
          </p:nvPr>
        </p:nvGraphicFramePr>
        <p:xfrm>
          <a:off x="976848" y="1690689"/>
          <a:ext cx="740230" cy="4577709"/>
        </p:xfrm>
        <a:graphic>
          <a:graphicData uri="http://schemas.openxmlformats.org/drawingml/2006/table">
            <a:tbl>
              <a:tblPr firstRow="1" bandRow="1">
                <a:tableStyleId>{5C22544A-7EE6-4342-B048-85BDC9FD1C3A}</a:tableStyleId>
              </a:tblPr>
              <a:tblGrid>
                <a:gridCol w="370115">
                  <a:extLst>
                    <a:ext uri="{9D8B030D-6E8A-4147-A177-3AD203B41FA5}">
                      <a16:colId xmlns:a16="http://schemas.microsoft.com/office/drawing/2014/main" val="3460781622"/>
                    </a:ext>
                  </a:extLst>
                </a:gridCol>
                <a:gridCol w="370115">
                  <a:extLst>
                    <a:ext uri="{9D8B030D-6E8A-4147-A177-3AD203B41FA5}">
                      <a16:colId xmlns:a16="http://schemas.microsoft.com/office/drawing/2014/main" val="1944155436"/>
                    </a:ext>
                  </a:extLst>
                </a:gridCol>
              </a:tblGrid>
              <a:tr h="1525903">
                <a:tc gridSpan="2">
                  <a:txBody>
                    <a:bodyPr/>
                    <a:lstStyle/>
                    <a:p>
                      <a:pPr algn="ctr"/>
                      <a:r>
                        <a:rPr lang="en-US" altLang="zh-TW" dirty="0"/>
                        <a:t>Group</a:t>
                      </a:r>
                      <a:endParaRPr lang="zh-TW" altLang="en-US" dirty="0"/>
                    </a:p>
                  </a:txBody>
                  <a:tcPr vert="eaVert" anchor="ctr">
                    <a:lnB w="38100" cap="flat" cmpd="sng" algn="ctr">
                      <a:solidFill>
                        <a:schemeClr val="bg1"/>
                      </a:solidFill>
                      <a:prstDash val="solid"/>
                      <a:round/>
                      <a:headEnd type="none" w="med" len="med"/>
                      <a:tailEnd type="none" w="med" len="med"/>
                    </a:lnB>
                    <a:solidFill>
                      <a:srgbClr val="C47660"/>
                    </a:solidFill>
                  </a:tcPr>
                </a:tc>
                <a:tc hMerge="1">
                  <a:txBody>
                    <a:bodyPr/>
                    <a:lstStyle/>
                    <a:p>
                      <a:pPr algn="ct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525903">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Sequence</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1F497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No Seq.</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525903">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graphicFrame>
        <p:nvGraphicFramePr>
          <p:cNvPr id="8" name="圖表 7">
            <a:extLst>
              <a:ext uri="{FF2B5EF4-FFF2-40B4-BE49-F238E27FC236}">
                <a16:creationId xmlns:a16="http://schemas.microsoft.com/office/drawing/2014/main" id="{E3CFEA53-1063-45D6-9387-0777DD27EFF3}"/>
              </a:ext>
            </a:extLst>
          </p:cNvPr>
          <p:cNvGraphicFramePr>
            <a:graphicFrameLocks/>
          </p:cNvGraphicFramePr>
          <p:nvPr>
            <p:extLst>
              <p:ext uri="{D42A27DB-BD31-4B8C-83A1-F6EECF244321}">
                <p14:modId xmlns:p14="http://schemas.microsoft.com/office/powerpoint/2010/main" val="1152209597"/>
              </p:ext>
            </p:extLst>
          </p:nvPr>
        </p:nvGraphicFramePr>
        <p:xfrm>
          <a:off x="1717078" y="1488981"/>
          <a:ext cx="5290009"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圖表 18">
            <a:extLst>
              <a:ext uri="{FF2B5EF4-FFF2-40B4-BE49-F238E27FC236}">
                <a16:creationId xmlns:a16="http://schemas.microsoft.com/office/drawing/2014/main" id="{4E3591E9-66F5-4FDD-B253-635B77235935}"/>
              </a:ext>
            </a:extLst>
          </p:cNvPr>
          <p:cNvGraphicFramePr>
            <a:graphicFrameLocks/>
          </p:cNvGraphicFramePr>
          <p:nvPr>
            <p:extLst>
              <p:ext uri="{D42A27DB-BD31-4B8C-83A1-F6EECF244321}">
                <p14:modId xmlns:p14="http://schemas.microsoft.com/office/powerpoint/2010/main" val="752947140"/>
              </p:ext>
            </p:extLst>
          </p:nvPr>
        </p:nvGraphicFramePr>
        <p:xfrm>
          <a:off x="1717078" y="4724715"/>
          <a:ext cx="5290009"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表格 12">
            <a:extLst>
              <a:ext uri="{FF2B5EF4-FFF2-40B4-BE49-F238E27FC236}">
                <a16:creationId xmlns:a16="http://schemas.microsoft.com/office/drawing/2014/main" id="{FC63371D-487B-483D-B4F8-72A8D0A942F2}"/>
              </a:ext>
            </a:extLst>
          </p:cNvPr>
          <p:cNvGraphicFramePr>
            <a:graphicFrameLocks noGrp="1"/>
          </p:cNvGraphicFramePr>
          <p:nvPr>
            <p:extLst>
              <p:ext uri="{D42A27DB-BD31-4B8C-83A1-F6EECF244321}">
                <p14:modId xmlns:p14="http://schemas.microsoft.com/office/powerpoint/2010/main" val="2302622397"/>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graphicFrame>
        <p:nvGraphicFramePr>
          <p:cNvPr id="14" name="圖表 13">
            <a:extLst>
              <a:ext uri="{FF2B5EF4-FFF2-40B4-BE49-F238E27FC236}">
                <a16:creationId xmlns:a16="http://schemas.microsoft.com/office/drawing/2014/main" id="{60AB1F75-5C70-4522-90C9-14667AA13253}"/>
              </a:ext>
            </a:extLst>
          </p:cNvPr>
          <p:cNvGraphicFramePr>
            <a:graphicFrameLocks/>
          </p:cNvGraphicFramePr>
          <p:nvPr>
            <p:extLst>
              <p:ext uri="{D42A27DB-BD31-4B8C-83A1-F6EECF244321}">
                <p14:modId xmlns:p14="http://schemas.microsoft.com/office/powerpoint/2010/main" val="3132554027"/>
              </p:ext>
            </p:extLst>
          </p:nvPr>
        </p:nvGraphicFramePr>
        <p:xfrm>
          <a:off x="7609341" y="4844350"/>
          <a:ext cx="4275865" cy="151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圖表 17">
            <a:extLst>
              <a:ext uri="{FF2B5EF4-FFF2-40B4-BE49-F238E27FC236}">
                <a16:creationId xmlns:a16="http://schemas.microsoft.com/office/drawing/2014/main" id="{D00778DC-8200-4E78-A41B-A7F31C6412B3}"/>
              </a:ext>
            </a:extLst>
          </p:cNvPr>
          <p:cNvGraphicFramePr>
            <a:graphicFrameLocks/>
          </p:cNvGraphicFramePr>
          <p:nvPr>
            <p:extLst>
              <p:ext uri="{D42A27DB-BD31-4B8C-83A1-F6EECF244321}">
                <p14:modId xmlns:p14="http://schemas.microsoft.com/office/powerpoint/2010/main" val="4138978992"/>
              </p:ext>
            </p:extLst>
          </p:nvPr>
        </p:nvGraphicFramePr>
        <p:xfrm>
          <a:off x="7609341" y="3223543"/>
          <a:ext cx="4275865" cy="1512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1" name="圖表 20">
            <a:extLst>
              <a:ext uri="{FF2B5EF4-FFF2-40B4-BE49-F238E27FC236}">
                <a16:creationId xmlns:a16="http://schemas.microsoft.com/office/drawing/2014/main" id="{828FB165-D11A-46BE-9F7F-6F7FAA031219}"/>
              </a:ext>
            </a:extLst>
          </p:cNvPr>
          <p:cNvGraphicFramePr>
            <a:graphicFrameLocks/>
          </p:cNvGraphicFramePr>
          <p:nvPr>
            <p:extLst>
              <p:ext uri="{D42A27DB-BD31-4B8C-83A1-F6EECF244321}">
                <p14:modId xmlns:p14="http://schemas.microsoft.com/office/powerpoint/2010/main" val="107002054"/>
              </p:ext>
            </p:extLst>
          </p:nvPr>
        </p:nvGraphicFramePr>
        <p:xfrm>
          <a:off x="1713694" y="3169543"/>
          <a:ext cx="5290009" cy="162000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3922538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45584F0D-FE84-4B90-BA18-ED83919C3947}"/>
              </a:ext>
            </a:extLst>
          </p:cNvPr>
          <p:cNvGraphicFramePr>
            <a:graphicFrameLocks noGrp="1"/>
          </p:cNvGraphicFramePr>
          <p:nvPr>
            <p:extLst>
              <p:ext uri="{D42A27DB-BD31-4B8C-83A1-F6EECF244321}">
                <p14:modId xmlns:p14="http://schemas.microsoft.com/office/powerpoint/2010/main" val="1049810111"/>
              </p:ext>
            </p:extLst>
          </p:nvPr>
        </p:nvGraphicFramePr>
        <p:xfrm>
          <a:off x="425175" y="1304806"/>
          <a:ext cx="6345115" cy="4765546"/>
        </p:xfrm>
        <a:graphic>
          <a:graphicData uri="http://schemas.openxmlformats.org/drawingml/2006/table">
            <a:tbl>
              <a:tblPr firstRow="1" bandRow="1">
                <a:tableStyleId>{5C22544A-7EE6-4342-B048-85BDC9FD1C3A}</a:tableStyleId>
              </a:tblPr>
              <a:tblGrid>
                <a:gridCol w="740346">
                  <a:extLst>
                    <a:ext uri="{9D8B030D-6E8A-4147-A177-3AD203B41FA5}">
                      <a16:colId xmlns:a16="http://schemas.microsoft.com/office/drawing/2014/main" val="3827106312"/>
                    </a:ext>
                  </a:extLst>
                </a:gridCol>
                <a:gridCol w="301425">
                  <a:extLst>
                    <a:ext uri="{9D8B030D-6E8A-4147-A177-3AD203B41FA5}">
                      <a16:colId xmlns:a16="http://schemas.microsoft.com/office/drawing/2014/main" val="2515672625"/>
                    </a:ext>
                  </a:extLst>
                </a:gridCol>
                <a:gridCol w="738691">
                  <a:extLst>
                    <a:ext uri="{9D8B030D-6E8A-4147-A177-3AD203B41FA5}">
                      <a16:colId xmlns:a16="http://schemas.microsoft.com/office/drawing/2014/main" val="1113343572"/>
                    </a:ext>
                  </a:extLst>
                </a:gridCol>
                <a:gridCol w="738691">
                  <a:extLst>
                    <a:ext uri="{9D8B030D-6E8A-4147-A177-3AD203B41FA5}">
                      <a16:colId xmlns:a16="http://schemas.microsoft.com/office/drawing/2014/main" val="3140305760"/>
                    </a:ext>
                  </a:extLst>
                </a:gridCol>
                <a:gridCol w="738691">
                  <a:extLst>
                    <a:ext uri="{9D8B030D-6E8A-4147-A177-3AD203B41FA5}">
                      <a16:colId xmlns:a16="http://schemas.microsoft.com/office/drawing/2014/main" val="1549161987"/>
                    </a:ext>
                  </a:extLst>
                </a:gridCol>
                <a:gridCol w="738691">
                  <a:extLst>
                    <a:ext uri="{9D8B030D-6E8A-4147-A177-3AD203B41FA5}">
                      <a16:colId xmlns:a16="http://schemas.microsoft.com/office/drawing/2014/main" val="2578220832"/>
                    </a:ext>
                  </a:extLst>
                </a:gridCol>
                <a:gridCol w="738691">
                  <a:extLst>
                    <a:ext uri="{9D8B030D-6E8A-4147-A177-3AD203B41FA5}">
                      <a16:colId xmlns:a16="http://schemas.microsoft.com/office/drawing/2014/main" val="3371019163"/>
                    </a:ext>
                  </a:extLst>
                </a:gridCol>
                <a:gridCol w="738691">
                  <a:extLst>
                    <a:ext uri="{9D8B030D-6E8A-4147-A177-3AD203B41FA5}">
                      <a16:colId xmlns:a16="http://schemas.microsoft.com/office/drawing/2014/main" val="130766282"/>
                    </a:ext>
                  </a:extLst>
                </a:gridCol>
                <a:gridCol w="208280">
                  <a:extLst>
                    <a:ext uri="{9D8B030D-6E8A-4147-A177-3AD203B41FA5}">
                      <a16:colId xmlns:a16="http://schemas.microsoft.com/office/drawing/2014/main" val="2174359228"/>
                    </a:ext>
                  </a:extLst>
                </a:gridCol>
                <a:gridCol w="662918">
                  <a:extLst>
                    <a:ext uri="{9D8B030D-6E8A-4147-A177-3AD203B41FA5}">
                      <a16:colId xmlns:a16="http://schemas.microsoft.com/office/drawing/2014/main" val="1204810608"/>
                    </a:ext>
                  </a:extLst>
                </a:gridCol>
              </a:tblGrid>
              <a:tr h="1468373">
                <a:tc>
                  <a:txBody>
                    <a:bodyPr/>
                    <a:lstStyle/>
                    <a:p>
                      <a:pPr algn="ctr"/>
                      <a:r>
                        <a:rPr lang="en-US" altLang="zh-TW" sz="1400" b="1" dirty="0">
                          <a:solidFill>
                            <a:schemeClr val="bg1"/>
                          </a:solidFill>
                          <a:latin typeface="Nunito Bold" panose="00000800000000000000" pitchFamily="2" charset="0"/>
                        </a:rPr>
                        <a:t>Group</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C47660"/>
                    </a:solidFill>
                  </a:tcPr>
                </a:tc>
                <a:tc rowSpan="2">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gridSpan="8">
                  <a:txBody>
                    <a:bodyPr/>
                    <a:lstStyle/>
                    <a:p>
                      <a:pPr algn="ctr"/>
                      <a:endParaRPr lang="zh-TW" altLang="en-US" sz="1400" dirty="0"/>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F8F8F8"/>
                    </a:solidFill>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hMerge="1">
                  <a:txBody>
                    <a:bodyPr/>
                    <a:lstStyle/>
                    <a:p>
                      <a:pPr algn="ctr"/>
                      <a:endParaRPr lang="zh-TW" altLang="en-US" sz="1400" dirty="0"/>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1296755579"/>
                  </a:ext>
                </a:extLst>
              </a:tr>
              <a:tr h="1468373">
                <a:tc>
                  <a:txBody>
                    <a:bodyPr/>
                    <a:lstStyle/>
                    <a:p>
                      <a:pPr algn="ctr"/>
                      <a:r>
                        <a:rPr lang="en-US" altLang="zh-TW" sz="1400" b="1" dirty="0">
                          <a:solidFill>
                            <a:schemeClr val="bg1"/>
                          </a:solidFill>
                          <a:latin typeface="Nunito Bold" panose="00000800000000000000" pitchFamily="2" charset="0"/>
                        </a:rPr>
                        <a:t>Sequence</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F497D"/>
                    </a:solidFill>
                  </a:tcPr>
                </a:tc>
                <a:tc vMerge="1">
                  <a:txBody>
                    <a:bodyPr/>
                    <a:lstStyle/>
                    <a:p>
                      <a:endParaRPr lang="zh-TW" altLang="en-US"/>
                    </a:p>
                  </a:txBody>
                  <a:tcPr/>
                </a:tc>
                <a:tc gridSpan="8"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extLst>
                  <a:ext uri="{0D108BD9-81ED-4DB2-BD59-A6C34878D82A}">
                    <a16:rowId xmlns:a16="http://schemas.microsoft.com/office/drawing/2014/main" val="3977345157"/>
                  </a:ext>
                </a:extLst>
              </a:tr>
              <a:tr h="296402">
                <a:tc rowSpan="2">
                  <a:txBody>
                    <a:bodyPr/>
                    <a:lstStyle/>
                    <a:p>
                      <a:pPr marL="0" algn="ctr" defTabSz="914400" rtl="0" eaLnBrk="1" latinLnBrk="0" hangingPunct="1"/>
                      <a:r>
                        <a:rPr lang="en-US" altLang="zh-TW" sz="1400" b="1" kern="1200" dirty="0">
                          <a:solidFill>
                            <a:schemeClr val="bg1"/>
                          </a:solidFill>
                          <a:latin typeface="+mn-lt"/>
                          <a:ea typeface="+mn-ea"/>
                          <a:cs typeface="+mn-cs"/>
                        </a:rPr>
                        <a:t>BCD</a:t>
                      </a:r>
                      <a:endParaRPr lang="zh-TW" altLang="en-US" sz="1400" b="1" kern="1200" dirty="0">
                        <a:solidFill>
                          <a:schemeClr val="bg1"/>
                        </a:solidFill>
                        <a:latin typeface="+mn-lt"/>
                        <a:ea typeface="+mn-ea"/>
                        <a:cs typeface="+mn-cs"/>
                      </a:endParaRPr>
                    </a:p>
                  </a:txBody>
                  <a:tcPr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7030A0"/>
                    </a:solidFill>
                  </a:tcPr>
                </a:tc>
                <a:tc>
                  <a:txBody>
                    <a:bodyPr/>
                    <a:lstStyle/>
                    <a:p>
                      <a:pPr marL="0" algn="ctr" defTabSz="914400" rtl="0" eaLnBrk="1" latinLnBrk="0" hangingPunct="1"/>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Sorted Column Group</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4365D"/>
                    </a:solidFill>
                  </a:tcP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a:txBody>
                    <a:bodyPr/>
                    <a:lstStyle/>
                    <a:p>
                      <a:pPr algn="ctr"/>
                      <a:r>
                        <a:rPr lang="en-US" altLang="zh-TW" sz="1400" b="1" kern="1200" dirty="0">
                          <a:solidFill>
                            <a:schemeClr val="bg1"/>
                          </a:solidFill>
                          <a:latin typeface="+mn-lt"/>
                          <a:ea typeface="+mn-ea"/>
                          <a:cs typeface="+mn-cs"/>
                        </a:rPr>
                        <a:t>Type</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D0C1AC"/>
                    </a:solidFill>
                  </a:tcPr>
                </a:tc>
                <a:extLst>
                  <a:ext uri="{0D108BD9-81ED-4DB2-BD59-A6C34878D82A}">
                    <a16:rowId xmlns:a16="http://schemas.microsoft.com/office/drawing/2014/main" val="2717286739"/>
                  </a:ext>
                </a:extLst>
              </a:tr>
              <a:tr h="296402">
                <a:tc vMerge="1">
                  <a:txBody>
                    <a:bodyPr/>
                    <a:lstStyle/>
                    <a:p>
                      <a:pPr algn="ctr"/>
                      <a:endParaRPr lang="zh-TW" altLang="en-US" sz="1400" dirty="0"/>
                    </a:p>
                  </a:txBody>
                  <a:tcPr anchor="ct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a:txBody>
                    <a:bodyPr/>
                    <a:lstStyle/>
                    <a:p>
                      <a:pPr algn="ctr"/>
                      <a:r>
                        <a:rPr lang="en-US" altLang="zh-TW" sz="1400" dirty="0">
                          <a:solidFill>
                            <a:schemeClr val="bg1"/>
                          </a:solidFill>
                        </a:rPr>
                        <a:t>Blue</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Tuna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Tiny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Toad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Green</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Cod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vMerge="1">
                  <a:txBody>
                    <a:bodyPr/>
                    <a:lstStyle/>
                    <a:p>
                      <a:pPr algn="ctr"/>
                      <a:endParaRPr lang="zh-TW" altLang="en-US" sz="1400" dirty="0"/>
                    </a:p>
                  </a:txBody>
                  <a:tcPr anchor="ctr"/>
                </a:tc>
                <a:extLst>
                  <a:ext uri="{0D108BD9-81ED-4DB2-BD59-A6C34878D82A}">
                    <a16:rowId xmlns:a16="http://schemas.microsoft.com/office/drawing/2014/main" val="2419398934"/>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33</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671040335"/>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846201239"/>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26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extLst>
                  <a:ext uri="{0D108BD9-81ED-4DB2-BD59-A6C34878D82A}">
                    <a16:rowId xmlns:a16="http://schemas.microsoft.com/office/drawing/2014/main" val="153525746"/>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14</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extLst>
                  <a:ext uri="{0D108BD9-81ED-4DB2-BD59-A6C34878D82A}">
                    <a16:rowId xmlns:a16="http://schemas.microsoft.com/office/drawing/2014/main" val="2473226556"/>
                  </a:ext>
                </a:extLst>
              </a:tr>
            </a:tbl>
          </a:graphicData>
        </a:graphic>
      </p:graphicFrame>
      <p:grpSp>
        <p:nvGrpSpPr>
          <p:cNvPr id="4" name="群組 3">
            <a:extLst>
              <a:ext uri="{FF2B5EF4-FFF2-40B4-BE49-F238E27FC236}">
                <a16:creationId xmlns:a16="http://schemas.microsoft.com/office/drawing/2014/main" id="{83EFE743-E441-46E5-A62D-40E9CA89CACF}"/>
              </a:ext>
            </a:extLst>
          </p:cNvPr>
          <p:cNvGrpSpPr/>
          <p:nvPr/>
        </p:nvGrpSpPr>
        <p:grpSpPr>
          <a:xfrm>
            <a:off x="1164688" y="1304806"/>
            <a:ext cx="4849899" cy="2929847"/>
            <a:chOff x="1312776" y="1355197"/>
            <a:chExt cx="4849899" cy="2929847"/>
          </a:xfrm>
        </p:grpSpPr>
        <p:graphicFrame>
          <p:nvGraphicFramePr>
            <p:cNvPr id="11" name="圖表 10">
              <a:extLst>
                <a:ext uri="{FF2B5EF4-FFF2-40B4-BE49-F238E27FC236}">
                  <a16:creationId xmlns:a16="http://schemas.microsoft.com/office/drawing/2014/main" id="{4CD95CED-384A-43BA-8839-88C2F7CE8021}"/>
                </a:ext>
              </a:extLst>
            </p:cNvPr>
            <p:cNvGraphicFramePr>
              <a:graphicFrameLocks/>
            </p:cNvGraphicFramePr>
            <p:nvPr>
              <p:extLst>
                <p:ext uri="{D42A27DB-BD31-4B8C-83A1-F6EECF244321}">
                  <p14:modId xmlns:p14="http://schemas.microsoft.com/office/powerpoint/2010/main" val="3327545295"/>
                </p:ext>
              </p:extLst>
            </p:nvPr>
          </p:nvGraphicFramePr>
          <p:xfrm>
            <a:off x="1312776" y="2845044"/>
            <a:ext cx="4849899" cy="144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圖表 7">
              <a:extLst>
                <a:ext uri="{FF2B5EF4-FFF2-40B4-BE49-F238E27FC236}">
                  <a16:creationId xmlns:a16="http://schemas.microsoft.com/office/drawing/2014/main" id="{E14E700A-2966-4BD1-9A97-26FCD5B07D36}"/>
                </a:ext>
              </a:extLst>
            </p:cNvPr>
            <p:cNvGraphicFramePr>
              <a:graphicFrameLocks/>
            </p:cNvGraphicFramePr>
            <p:nvPr>
              <p:extLst>
                <p:ext uri="{D42A27DB-BD31-4B8C-83A1-F6EECF244321}">
                  <p14:modId xmlns:p14="http://schemas.microsoft.com/office/powerpoint/2010/main" val="342018618"/>
                </p:ext>
              </p:extLst>
            </p:nvPr>
          </p:nvGraphicFramePr>
          <p:xfrm>
            <a:off x="1312776" y="1355197"/>
            <a:ext cx="4796111" cy="1440000"/>
          </p:xfrm>
          <a:graphic>
            <a:graphicData uri="http://schemas.openxmlformats.org/drawingml/2006/chart">
              <c:chart xmlns:c="http://schemas.openxmlformats.org/drawingml/2006/chart" xmlns:r="http://schemas.openxmlformats.org/officeDocument/2006/relationships" r:id="rId4"/>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BCD code</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2022</a:t>
            </a:r>
            <a:endParaRPr lang="en-US" altLang="zh-TW" dirty="0"/>
          </a:p>
        </p:txBody>
      </p:sp>
      <p:graphicFrame>
        <p:nvGraphicFramePr>
          <p:cNvPr id="7" name="表格 6">
            <a:extLst>
              <a:ext uri="{FF2B5EF4-FFF2-40B4-BE49-F238E27FC236}">
                <a16:creationId xmlns:a16="http://schemas.microsoft.com/office/drawing/2014/main" id="{0B49A5ED-7889-4417-A6ED-E28245E7399F}"/>
              </a:ext>
            </a:extLst>
          </p:cNvPr>
          <p:cNvGraphicFramePr>
            <a:graphicFrameLocks noGrp="1"/>
          </p:cNvGraphicFramePr>
          <p:nvPr>
            <p:extLst>
              <p:ext uri="{D42A27DB-BD31-4B8C-83A1-F6EECF244321}">
                <p14:modId xmlns:p14="http://schemas.microsoft.com/office/powerpoint/2010/main" val="359068643"/>
              </p:ext>
            </p:extLst>
          </p:nvPr>
        </p:nvGraphicFramePr>
        <p:xfrm>
          <a:off x="7326092" y="1690688"/>
          <a:ext cx="4208683" cy="4379664"/>
        </p:xfrm>
        <a:graphic>
          <a:graphicData uri="http://schemas.openxmlformats.org/drawingml/2006/table">
            <a:tbl>
              <a:tblPr/>
              <a:tblGrid>
                <a:gridCol w="1160683">
                  <a:extLst>
                    <a:ext uri="{9D8B030D-6E8A-4147-A177-3AD203B41FA5}">
                      <a16:colId xmlns:a16="http://schemas.microsoft.com/office/drawing/2014/main" val="1476190736"/>
                    </a:ext>
                  </a:extLst>
                </a:gridCol>
                <a:gridCol w="762000">
                  <a:extLst>
                    <a:ext uri="{9D8B030D-6E8A-4147-A177-3AD203B41FA5}">
                      <a16:colId xmlns:a16="http://schemas.microsoft.com/office/drawing/2014/main" val="3595054322"/>
                    </a:ext>
                  </a:extLst>
                </a:gridCol>
                <a:gridCol w="762000">
                  <a:extLst>
                    <a:ext uri="{9D8B030D-6E8A-4147-A177-3AD203B41FA5}">
                      <a16:colId xmlns:a16="http://schemas.microsoft.com/office/drawing/2014/main" val="3231528010"/>
                    </a:ext>
                  </a:extLst>
                </a:gridCol>
                <a:gridCol w="762000">
                  <a:extLst>
                    <a:ext uri="{9D8B030D-6E8A-4147-A177-3AD203B41FA5}">
                      <a16:colId xmlns:a16="http://schemas.microsoft.com/office/drawing/2014/main" val="642696343"/>
                    </a:ext>
                  </a:extLst>
                </a:gridCol>
                <a:gridCol w="762000">
                  <a:extLst>
                    <a:ext uri="{9D8B030D-6E8A-4147-A177-3AD203B41FA5}">
                      <a16:colId xmlns:a16="http://schemas.microsoft.com/office/drawing/2014/main" val="3985578125"/>
                    </a:ext>
                  </a:extLst>
                </a:gridCol>
              </a:tblGrid>
              <a:tr h="362611">
                <a:tc rowSpan="2">
                  <a:txBody>
                    <a:bodyPr/>
                    <a:lstStyle/>
                    <a:p>
                      <a:pPr algn="ctr"/>
                      <a:r>
                        <a:rPr lang="en-US" sz="1800" b="1" dirty="0">
                          <a:solidFill>
                            <a:schemeClr val="bg1"/>
                          </a:solidFill>
                          <a:effectLst/>
                        </a:rPr>
                        <a:t>Decimal</a:t>
                      </a:r>
                    </a:p>
                    <a:p>
                      <a:pPr algn="ctr"/>
                      <a:r>
                        <a:rPr lang="en-US" sz="1800" b="1" dirty="0">
                          <a:solidFill>
                            <a:schemeClr val="bg1"/>
                          </a:solidFill>
                          <a:effectLst/>
                        </a:rPr>
                        <a:t>digit</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4365C"/>
                    </a:solidFill>
                  </a:tcPr>
                </a:tc>
                <a:tc gridSpan="4">
                  <a:txBody>
                    <a:bodyPr/>
                    <a:lstStyle/>
                    <a:p>
                      <a:pPr algn="ctr"/>
                      <a:r>
                        <a:rPr lang="en-US" sz="1800" b="1" dirty="0">
                          <a:solidFill>
                            <a:schemeClr val="bg1"/>
                          </a:solidFill>
                          <a:effectLst/>
                        </a:rPr>
                        <a:t>BCD</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930336726"/>
                  </a:ext>
                </a:extLst>
              </a:tr>
              <a:tr h="362611">
                <a:tc vMerge="1">
                  <a:txBody>
                    <a:bodyPr/>
                    <a:lstStyle/>
                    <a:p>
                      <a:endParaRPr lang="zh-TW" altLang="en-US"/>
                    </a:p>
                  </a:txBody>
                  <a:tcPr/>
                </a:tc>
                <a:tc>
                  <a:txBody>
                    <a:bodyPr/>
                    <a:lstStyle/>
                    <a:p>
                      <a:pPr algn="ctr"/>
                      <a:r>
                        <a:rPr lang="en-US" altLang="zh-TW" sz="1800" b="1" dirty="0">
                          <a:solidFill>
                            <a:schemeClr val="bg1"/>
                          </a:solidFill>
                          <a:effectLst/>
                        </a:rPr>
                        <a:t>8</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4</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2</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1</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extLst>
                  <a:ext uri="{0D108BD9-81ED-4DB2-BD59-A6C34878D82A}">
                    <a16:rowId xmlns:a16="http://schemas.microsoft.com/office/drawing/2014/main" val="1466844381"/>
                  </a:ext>
                </a:extLst>
              </a:tr>
              <a:tr h="362611">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424010021"/>
                  </a:ext>
                </a:extLst>
              </a:tr>
              <a:tr h="362611">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183451969"/>
                  </a:ext>
                </a:extLst>
              </a:tr>
              <a:tr h="362611">
                <a:tc>
                  <a:txBody>
                    <a:bodyPr/>
                    <a:lstStyle/>
                    <a:p>
                      <a:pPr algn="ctr"/>
                      <a:r>
                        <a:rPr lang="en-US" altLang="zh-TW" sz="1800" dirty="0">
                          <a:effectLst/>
                        </a:rPr>
                        <a:t>2</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419900526"/>
                  </a:ext>
                </a:extLst>
              </a:tr>
              <a:tr h="362611">
                <a:tc>
                  <a:txBody>
                    <a:bodyPr/>
                    <a:lstStyle/>
                    <a:p>
                      <a:pPr algn="ctr"/>
                      <a:r>
                        <a:rPr lang="en-US" altLang="zh-TW" sz="1800" dirty="0">
                          <a:effectLst/>
                        </a:rPr>
                        <a:t>3</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5996302"/>
                  </a:ext>
                </a:extLst>
              </a:tr>
              <a:tr h="362611">
                <a:tc>
                  <a:txBody>
                    <a:bodyPr/>
                    <a:lstStyle/>
                    <a:p>
                      <a:pPr algn="ctr"/>
                      <a:r>
                        <a:rPr lang="en-US" altLang="zh-TW" sz="1800" dirty="0">
                          <a:effectLst/>
                        </a:rPr>
                        <a:t>4</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283486416"/>
                  </a:ext>
                </a:extLst>
              </a:tr>
              <a:tr h="362611">
                <a:tc>
                  <a:txBody>
                    <a:bodyPr/>
                    <a:lstStyle/>
                    <a:p>
                      <a:pPr algn="ctr"/>
                      <a:r>
                        <a:rPr lang="en-US" altLang="zh-TW" sz="1800" dirty="0">
                          <a:effectLst/>
                        </a:rPr>
                        <a:t>5</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41865078"/>
                  </a:ext>
                </a:extLst>
              </a:tr>
              <a:tr h="362611">
                <a:tc>
                  <a:txBody>
                    <a:bodyPr/>
                    <a:lstStyle/>
                    <a:p>
                      <a:pPr algn="ctr"/>
                      <a:r>
                        <a:rPr lang="en-US" altLang="zh-TW" sz="1800" dirty="0">
                          <a:effectLst/>
                        </a:rPr>
                        <a:t>6</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66368507"/>
                  </a:ext>
                </a:extLst>
              </a:tr>
              <a:tr h="362611">
                <a:tc>
                  <a:txBody>
                    <a:bodyPr/>
                    <a:lstStyle/>
                    <a:p>
                      <a:pPr algn="ctr"/>
                      <a:r>
                        <a:rPr lang="en-US" altLang="zh-TW" sz="1800" dirty="0">
                          <a:effectLst/>
                        </a:rPr>
                        <a:t>7</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232209790"/>
                  </a:ext>
                </a:extLst>
              </a:tr>
              <a:tr h="362611">
                <a:tc>
                  <a:txBody>
                    <a:bodyPr/>
                    <a:lstStyle/>
                    <a:p>
                      <a:pPr algn="ctr"/>
                      <a:r>
                        <a:rPr lang="en-US" altLang="zh-TW" sz="1800" dirty="0">
                          <a:effectLst/>
                        </a:rPr>
                        <a:t>8</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2511105959"/>
                  </a:ext>
                </a:extLst>
              </a:tr>
              <a:tr h="362611">
                <a:tc>
                  <a:txBody>
                    <a:bodyPr/>
                    <a:lstStyle/>
                    <a:p>
                      <a:pPr algn="ctr"/>
                      <a:r>
                        <a:rPr lang="en-US" altLang="zh-TW" sz="1800" dirty="0">
                          <a:effectLst/>
                        </a:rPr>
                        <a:t>9</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2053736329"/>
                  </a:ext>
                </a:extLst>
              </a:tr>
            </a:tbl>
          </a:graphicData>
        </a:graphic>
      </p:graphicFrame>
      <p:graphicFrame>
        <p:nvGraphicFramePr>
          <p:cNvPr id="12" name="表格 11">
            <a:extLst>
              <a:ext uri="{FF2B5EF4-FFF2-40B4-BE49-F238E27FC236}">
                <a16:creationId xmlns:a16="http://schemas.microsoft.com/office/drawing/2014/main" id="{92D9C5FB-9946-449B-9CE9-34F34BCFE41C}"/>
              </a:ext>
            </a:extLst>
          </p:cNvPr>
          <p:cNvGraphicFramePr>
            <a:graphicFrameLocks noGrp="1"/>
          </p:cNvGraphicFramePr>
          <p:nvPr>
            <p:extLst>
              <p:ext uri="{D42A27DB-BD31-4B8C-83A1-F6EECF244321}">
                <p14:modId xmlns:p14="http://schemas.microsoft.com/office/powerpoint/2010/main" val="3324645966"/>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214025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圖表 11">
            <a:extLst>
              <a:ext uri="{FF2B5EF4-FFF2-40B4-BE49-F238E27FC236}">
                <a16:creationId xmlns:a16="http://schemas.microsoft.com/office/drawing/2014/main" id="{7D963CA1-13D5-4904-B72C-093BE2674C97}"/>
              </a:ext>
            </a:extLst>
          </p:cNvPr>
          <p:cNvGraphicFramePr>
            <a:graphicFrameLocks/>
          </p:cNvGraphicFramePr>
          <p:nvPr>
            <p:extLst>
              <p:ext uri="{D42A27DB-BD31-4B8C-83A1-F6EECF244321}">
                <p14:modId xmlns:p14="http://schemas.microsoft.com/office/powerpoint/2010/main" val="610257664"/>
              </p:ext>
            </p:extLst>
          </p:nvPr>
        </p:nvGraphicFramePr>
        <p:xfrm>
          <a:off x="12848491" y="8316686"/>
          <a:ext cx="4909459"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圖表 13">
            <a:extLst>
              <a:ext uri="{FF2B5EF4-FFF2-40B4-BE49-F238E27FC236}">
                <a16:creationId xmlns:a16="http://schemas.microsoft.com/office/drawing/2014/main" id="{02A9DC17-0FB7-4B30-8A96-AB2D313E22AF}"/>
              </a:ext>
            </a:extLst>
          </p:cNvPr>
          <p:cNvGraphicFramePr>
            <a:graphicFrameLocks/>
          </p:cNvGraphicFramePr>
          <p:nvPr>
            <p:extLst>
              <p:ext uri="{D42A27DB-BD31-4B8C-83A1-F6EECF244321}">
                <p14:modId xmlns:p14="http://schemas.microsoft.com/office/powerpoint/2010/main" val="2836791922"/>
              </p:ext>
            </p:extLst>
          </p:nvPr>
        </p:nvGraphicFramePr>
        <p:xfrm>
          <a:off x="12848491" y="6521987"/>
          <a:ext cx="4909459" cy="1620000"/>
        </p:xfrm>
        <a:graphic>
          <a:graphicData uri="http://schemas.openxmlformats.org/drawingml/2006/chart">
            <c:chart xmlns:c="http://schemas.openxmlformats.org/drawingml/2006/chart" xmlns:r="http://schemas.openxmlformats.org/officeDocument/2006/relationships" r:id="rId4"/>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sum up</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9" name="圖表 8">
            <a:extLst>
              <a:ext uri="{FF2B5EF4-FFF2-40B4-BE49-F238E27FC236}">
                <a16:creationId xmlns:a16="http://schemas.microsoft.com/office/drawing/2014/main" id="{4EF8BDE2-A29E-40EC-A018-8A48232AA1DC}"/>
              </a:ext>
            </a:extLst>
          </p:cNvPr>
          <p:cNvGraphicFramePr>
            <a:graphicFrameLocks/>
          </p:cNvGraphicFramePr>
          <p:nvPr>
            <p:extLst>
              <p:ext uri="{D42A27DB-BD31-4B8C-83A1-F6EECF244321}">
                <p14:modId xmlns:p14="http://schemas.microsoft.com/office/powerpoint/2010/main" val="914922162"/>
              </p:ext>
            </p:extLst>
          </p:nvPr>
        </p:nvGraphicFramePr>
        <p:xfrm>
          <a:off x="12848492" y="4907289"/>
          <a:ext cx="4909459" cy="144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表格 10">
            <a:extLst>
              <a:ext uri="{FF2B5EF4-FFF2-40B4-BE49-F238E27FC236}">
                <a16:creationId xmlns:a16="http://schemas.microsoft.com/office/drawing/2014/main" id="{2CED8FA3-7EE3-4426-8E35-587E8BBA8BD1}"/>
              </a:ext>
            </a:extLst>
          </p:cNvPr>
          <p:cNvGraphicFramePr>
            <a:graphicFrameLocks noGrp="1"/>
          </p:cNvGraphicFramePr>
          <p:nvPr>
            <p:extLst>
              <p:ext uri="{D42A27DB-BD31-4B8C-83A1-F6EECF244321}">
                <p14:modId xmlns:p14="http://schemas.microsoft.com/office/powerpoint/2010/main" val="3044201671"/>
              </p:ext>
            </p:extLst>
          </p:nvPr>
        </p:nvGraphicFramePr>
        <p:xfrm>
          <a:off x="12391291" y="4922236"/>
          <a:ext cx="457200" cy="4986207"/>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662069">
                <a:tc>
                  <a:txBody>
                    <a:bodyPr/>
                    <a:lstStyle/>
                    <a:p>
                      <a:pPr algn="ctr"/>
                      <a:r>
                        <a:rPr lang="en-US" altLang="zh-TW" dirty="0"/>
                        <a:t>Original</a:t>
                      </a: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662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Randomly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662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graphicFrame>
        <p:nvGraphicFramePr>
          <p:cNvPr id="10" name="表格 9">
            <a:extLst>
              <a:ext uri="{FF2B5EF4-FFF2-40B4-BE49-F238E27FC236}">
                <a16:creationId xmlns:a16="http://schemas.microsoft.com/office/drawing/2014/main" id="{5F6237FD-608F-4598-A162-E43D55B6A492}"/>
              </a:ext>
            </a:extLst>
          </p:cNvPr>
          <p:cNvGraphicFramePr>
            <a:graphicFrameLocks noGrp="1"/>
          </p:cNvGraphicFramePr>
          <p:nvPr>
            <p:extLst>
              <p:ext uri="{D42A27DB-BD31-4B8C-83A1-F6EECF244321}">
                <p14:modId xmlns:p14="http://schemas.microsoft.com/office/powerpoint/2010/main" val="4114497032"/>
              </p:ext>
            </p:extLst>
          </p:nvPr>
        </p:nvGraphicFramePr>
        <p:xfrm>
          <a:off x="1013207" y="1610093"/>
          <a:ext cx="6815634" cy="4450776"/>
        </p:xfrm>
        <a:graphic>
          <a:graphicData uri="http://schemas.openxmlformats.org/drawingml/2006/table">
            <a:tbl>
              <a:tblPr firstRow="1" bandRow="1">
                <a:tableStyleId>{5C22544A-7EE6-4342-B048-85BDC9FD1C3A}</a:tableStyleId>
              </a:tblPr>
              <a:tblGrid>
                <a:gridCol w="521606">
                  <a:extLst>
                    <a:ext uri="{9D8B030D-6E8A-4147-A177-3AD203B41FA5}">
                      <a16:colId xmlns:a16="http://schemas.microsoft.com/office/drawing/2014/main" val="1900618957"/>
                    </a:ext>
                  </a:extLst>
                </a:gridCol>
                <a:gridCol w="6294028">
                  <a:extLst>
                    <a:ext uri="{9D8B030D-6E8A-4147-A177-3AD203B41FA5}">
                      <a16:colId xmlns:a16="http://schemas.microsoft.com/office/drawing/2014/main" val="263270058"/>
                    </a:ext>
                  </a:extLst>
                </a:gridCol>
              </a:tblGrid>
              <a:tr h="478007">
                <a:tc rowSpan="2">
                  <a:txBody>
                    <a:bodyPr/>
                    <a:lstStyle/>
                    <a:p>
                      <a:pPr algn="ctr">
                        <a:lnSpc>
                          <a:spcPct val="150000"/>
                        </a:lnSpc>
                      </a:pPr>
                      <a:r>
                        <a:rPr lang="en-US" altLang="zh-TW" dirty="0">
                          <a:latin typeface="Nunito" panose="00000500000000000000" pitchFamily="2" charset="0"/>
                        </a:rPr>
                        <a:t>1.</a:t>
                      </a:r>
                      <a:endParaRPr lang="zh-TW" altLang="en-US" dirty="0">
                        <a:latin typeface="Nunito" panose="00000500000000000000" pitchFamily="2" charset="0"/>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C47660"/>
                    </a:solidFill>
                  </a:tcPr>
                </a:tc>
                <a:tc>
                  <a:txBody>
                    <a:bodyPr/>
                    <a:lstStyle/>
                    <a:p>
                      <a:pPr algn="ctr">
                        <a:lnSpc>
                          <a:spcPct val="150000"/>
                        </a:lnSpc>
                      </a:pPr>
                      <a:r>
                        <a:rPr lang="en-US" altLang="zh-TW" dirty="0">
                          <a:latin typeface="Nunito" panose="00000500000000000000" pitchFamily="2" charset="0"/>
                        </a:rPr>
                        <a:t>Column Grouping</a:t>
                      </a:r>
                      <a:endParaRPr lang="zh-TW" altLang="en-US" dirty="0">
                        <a:latin typeface="Nunito" panose="00000500000000000000" pitchFamily="2" charset="0"/>
                      </a:endParaRPr>
                    </a:p>
                  </a:txBody>
                  <a:tcPr anchor="b">
                    <a:lnL w="12700" cmpd="sng">
                      <a:noFill/>
                    </a:lnL>
                    <a:lnR w="12700" cmpd="sng">
                      <a:noFill/>
                    </a:lnR>
                    <a:lnT w="76200" cap="flat" cmpd="sng" algn="ctr">
                      <a:solidFill>
                        <a:srgbClr val="F8F8F8"/>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3916292372"/>
                  </a:ext>
                </a:extLst>
              </a:tr>
              <a:tr h="1005585">
                <a:tc vMerge="1">
                  <a:txBody>
                    <a:bodyPr/>
                    <a:lstStyle/>
                    <a:p>
                      <a:pPr algn="ctr"/>
                      <a:endParaRPr lang="zh-TW" altLang="en-US" dirty="0"/>
                    </a:p>
                  </a:txBody>
                  <a:tcPr anchor="ctr">
                    <a:lnL w="12700" cmpd="sng">
                      <a:noFill/>
                    </a:lnL>
                    <a:lnR w="12700" cmpd="sng">
                      <a:noFill/>
                    </a:lnR>
                    <a:lnT w="381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lnSpc>
                          <a:spcPct val="150000"/>
                        </a:lnSpc>
                      </a:pPr>
                      <a:r>
                        <a:rPr lang="en-US" altLang="zh-TW" dirty="0">
                          <a:latin typeface="Nunito" panose="00000500000000000000" pitchFamily="2" charset="0"/>
                        </a:rPr>
                        <a:t>Clustering related or similar columns </a:t>
                      </a:r>
                      <a:br>
                        <a:rPr lang="en-US" altLang="zh-TW" dirty="0">
                          <a:latin typeface="Nunito" panose="00000500000000000000" pitchFamily="2" charset="0"/>
                        </a:rPr>
                      </a:br>
                      <a:r>
                        <a:rPr lang="en-US" altLang="zh-TW" dirty="0">
                          <a:latin typeface="Nunito" panose="00000500000000000000" pitchFamily="2" charset="0"/>
                        </a:rPr>
                        <a:t>together into groups.</a:t>
                      </a:r>
                      <a:endParaRPr lang="zh-TW" altLang="en-US" dirty="0">
                        <a:latin typeface="Nunito" panose="00000500000000000000" pitchFamily="2" charset="0"/>
                      </a:endParaRPr>
                    </a:p>
                  </a:txBody>
                  <a:tcPr anchor="ctr">
                    <a:lnL w="12700" cmpd="sng">
                      <a:noFill/>
                    </a:lnL>
                    <a:lnR w="12700" cmpd="sng">
                      <a:noFill/>
                    </a:lnR>
                    <a:lnT w="381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258604569"/>
                  </a:ext>
                </a:extLst>
              </a:tr>
              <a:tr h="478007">
                <a:tc rowSpan="2">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2.</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Sequencing</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688914273"/>
                  </a:ext>
                </a:extLst>
              </a:tr>
              <a:tr h="1005585">
                <a:tc vMerge="1">
                  <a:txBody>
                    <a:bodyPr/>
                    <a:lstStyle/>
                    <a:p>
                      <a:pPr algn="ctr"/>
                      <a:endParaRPr lang="zh-TW" altLang="en-US" dirty="0"/>
                    </a:p>
                  </a:txBody>
                  <a:tcPr anchor="ctr">
                    <a:lnL w="12700" cmpd="sng">
                      <a:noFill/>
                    </a:lnL>
                    <a:lnR w="12700" cmpd="sng">
                      <a:noFill/>
                    </a:lnR>
                    <a:lnT w="127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ct val="150000"/>
                        </a:lnSpc>
                      </a:pPr>
                      <a:r>
                        <a:rPr lang="en-US" altLang="zh-TW" dirty="0">
                          <a:latin typeface="Nunito" panose="00000500000000000000" pitchFamily="2" charset="0"/>
                        </a:rPr>
                        <a:t>Rearrange columns in group, for a more</a:t>
                      </a:r>
                      <a:br>
                        <a:rPr lang="en-US" altLang="zh-TW" dirty="0">
                          <a:latin typeface="Nunito" panose="00000500000000000000" pitchFamily="2" charset="0"/>
                        </a:rPr>
                      </a:br>
                      <a:r>
                        <a:rPr lang="en-US" altLang="zh-TW" dirty="0">
                          <a:latin typeface="Nunito" panose="00000500000000000000" pitchFamily="2" charset="0"/>
                        </a:rPr>
                        <a:t> distinctive /competitive BCD value.</a:t>
                      </a:r>
                      <a:endParaRPr lang="zh-TW" altLang="en-US" dirty="0">
                        <a:latin typeface="Nunito" panose="00000500000000000000" pitchFamily="2" charset="0"/>
                      </a:endParaRPr>
                    </a:p>
                  </a:txBody>
                  <a:tcPr anchor="ctr">
                    <a:lnL w="12700" cmpd="sng">
                      <a:noFill/>
                    </a:lnL>
                    <a:lnR w="12700" cmpd="sng">
                      <a:noFill/>
                    </a:lnR>
                    <a:lnT w="127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390582472"/>
                  </a:ext>
                </a:extLst>
              </a:tr>
              <a:tr h="478007">
                <a:tc rowSpan="2">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3.</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6608A"/>
                    </a:solidFill>
                  </a:tcPr>
                </a:tc>
                <a:tc>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Binary-Coded Decimal</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6608A"/>
                    </a:solidFill>
                  </a:tcPr>
                </a:tc>
                <a:extLst>
                  <a:ext uri="{0D108BD9-81ED-4DB2-BD59-A6C34878D82A}">
                    <a16:rowId xmlns:a16="http://schemas.microsoft.com/office/drawing/2014/main" val="1901230663"/>
                  </a:ext>
                </a:extLst>
              </a:tr>
              <a:tr h="1005585">
                <a:tc vMerge="1">
                  <a:txBody>
                    <a:bodyPr/>
                    <a:lstStyle/>
                    <a:p>
                      <a:pPr algn="ctr"/>
                      <a:endParaRPr lang="zh-TW" alt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99CC">
                        <a:alpha val="20000"/>
                      </a:srgbClr>
                    </a:solidFill>
                  </a:tcPr>
                </a:tc>
                <a:tc>
                  <a:txBody>
                    <a:bodyPr/>
                    <a:lstStyle/>
                    <a:p>
                      <a:pPr algn="ctr">
                        <a:lnSpc>
                          <a:spcPct val="150000"/>
                        </a:lnSpc>
                      </a:pPr>
                      <a:r>
                        <a:rPr lang="en-US" altLang="zh-TW" dirty="0">
                          <a:latin typeface="Nunito" panose="00000500000000000000" pitchFamily="2" charset="0"/>
                        </a:rPr>
                        <a:t>Transform column groups into </a:t>
                      </a:r>
                      <a:br>
                        <a:rPr lang="en-US" altLang="zh-TW" dirty="0">
                          <a:latin typeface="Nunito" panose="00000500000000000000" pitchFamily="2" charset="0"/>
                        </a:rPr>
                      </a:br>
                      <a:r>
                        <a:rPr lang="en-US" altLang="zh-TW" dirty="0">
                          <a:latin typeface="Nunito" panose="00000500000000000000" pitchFamily="2" charset="0"/>
                        </a:rPr>
                        <a:t>a numerical value with BCD.</a:t>
                      </a:r>
                      <a:endParaRPr lang="zh-TW" altLang="en-US" dirty="0">
                        <a:latin typeface="Nunito" panose="000005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99CC">
                        <a:alpha val="20000"/>
                      </a:srgbClr>
                    </a:solidFill>
                  </a:tcPr>
                </a:tc>
                <a:extLst>
                  <a:ext uri="{0D108BD9-81ED-4DB2-BD59-A6C34878D82A}">
                    <a16:rowId xmlns:a16="http://schemas.microsoft.com/office/drawing/2014/main" val="3292903262"/>
                  </a:ext>
                </a:extLst>
              </a:tr>
            </a:tbl>
          </a:graphicData>
        </a:graphic>
      </p:graphicFrame>
      <p:pic>
        <p:nvPicPr>
          <p:cNvPr id="13" name="Picture 2">
            <a:extLst>
              <a:ext uri="{FF2B5EF4-FFF2-40B4-BE49-F238E27FC236}">
                <a16:creationId xmlns:a16="http://schemas.microsoft.com/office/drawing/2014/main" id="{B2068454-AEC7-430C-8254-F38CE2F82C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3847" y="1546593"/>
            <a:ext cx="3802856" cy="4625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566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0D1B66D7-D170-413A-A8EB-E9CB3D2A98E7}"/>
              </a:ext>
            </a:extLst>
          </p:cNvPr>
          <p:cNvPicPr>
            <a:picLocks noChangeAspect="1"/>
          </p:cNvPicPr>
          <p:nvPr/>
        </p:nvPicPr>
        <p:blipFill>
          <a:blip r:embed="rId3"/>
          <a:stretch>
            <a:fillRect/>
          </a:stretch>
        </p:blipFill>
        <p:spPr>
          <a:xfrm>
            <a:off x="7326091" y="849325"/>
            <a:ext cx="4585332" cy="2347544"/>
          </a:xfrm>
          <a:prstGeom prst="rect">
            <a:avLst/>
          </a:prstGeom>
        </p:spPr>
      </p:pic>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Case study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TextBox 5">
            <a:extLst>
              <a:ext uri="{FF2B5EF4-FFF2-40B4-BE49-F238E27FC236}">
                <a16:creationId xmlns:a16="http://schemas.microsoft.com/office/drawing/2014/main" id="{629759BC-6565-4788-B4E5-2922DC4F8011}"/>
              </a:ext>
            </a:extLst>
          </p:cNvPr>
          <p:cNvSpPr txBox="1"/>
          <p:nvPr/>
        </p:nvSpPr>
        <p:spPr>
          <a:xfrm>
            <a:off x="838200" y="1690688"/>
            <a:ext cx="5257800"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Case study, we compare classification results  with the commonly used variable encoding method under different datasets.</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Simulated datasets</a:t>
            </a:r>
          </a:p>
          <a:p>
            <a:pPr marL="342900" indent="-342900">
              <a:lnSpc>
                <a:spcPts val="3359"/>
              </a:lnSpc>
              <a:buFont typeface="+mj-lt"/>
              <a:buAutoNum type="arabicPeriod"/>
            </a:pPr>
            <a:r>
              <a:rPr lang="en-US" altLang="zh-TW" dirty="0">
                <a:solidFill>
                  <a:srgbClr val="000000"/>
                </a:solidFill>
                <a:latin typeface="Nunito Light"/>
              </a:rPr>
              <a:t>Kaggle dataset</a:t>
            </a:r>
          </a:p>
          <a:p>
            <a:pPr indent="457200">
              <a:lnSpc>
                <a:spcPts val="3359"/>
              </a:lnSpc>
            </a:pPr>
            <a:endParaRPr lang="en-US" altLang="zh-TW" dirty="0">
              <a:solidFill>
                <a:srgbClr val="000000"/>
              </a:solidFill>
              <a:latin typeface="Nunito Light"/>
            </a:endParaRPr>
          </a:p>
        </p:txBody>
      </p:sp>
      <p:grpSp>
        <p:nvGrpSpPr>
          <p:cNvPr id="7" name="群組 6">
            <a:extLst>
              <a:ext uri="{FF2B5EF4-FFF2-40B4-BE49-F238E27FC236}">
                <a16:creationId xmlns:a16="http://schemas.microsoft.com/office/drawing/2014/main" id="{4091AF51-1292-44A9-B727-C5E0263D418B}"/>
              </a:ext>
            </a:extLst>
          </p:cNvPr>
          <p:cNvGrpSpPr/>
          <p:nvPr/>
        </p:nvGrpSpPr>
        <p:grpSpPr>
          <a:xfrm>
            <a:off x="7326091" y="4152732"/>
            <a:ext cx="4585332" cy="2062663"/>
            <a:chOff x="7326092" y="2233847"/>
            <a:chExt cx="4585332" cy="2062663"/>
          </a:xfrm>
        </p:grpSpPr>
        <p:pic>
          <p:nvPicPr>
            <p:cNvPr id="5" name="圖片 4">
              <a:extLst>
                <a:ext uri="{FF2B5EF4-FFF2-40B4-BE49-F238E27FC236}">
                  <a16:creationId xmlns:a16="http://schemas.microsoft.com/office/drawing/2014/main" id="{FD64C0F8-DBEF-41BB-8397-0B0F8C89F415}"/>
                </a:ext>
              </a:extLst>
            </p:cNvPr>
            <p:cNvPicPr>
              <a:picLocks noChangeAspect="1"/>
            </p:cNvPicPr>
            <p:nvPr/>
          </p:nvPicPr>
          <p:blipFill rotWithShape="1">
            <a:blip r:embed="rId4"/>
            <a:srcRect b="17801"/>
            <a:stretch/>
          </p:blipFill>
          <p:spPr>
            <a:xfrm>
              <a:off x="7326092" y="2233847"/>
              <a:ext cx="4585332" cy="997439"/>
            </a:xfrm>
            <a:prstGeom prst="rect">
              <a:avLst/>
            </a:prstGeom>
          </p:spPr>
        </p:pic>
        <p:pic>
          <p:nvPicPr>
            <p:cNvPr id="6" name="圖片 5">
              <a:extLst>
                <a:ext uri="{FF2B5EF4-FFF2-40B4-BE49-F238E27FC236}">
                  <a16:creationId xmlns:a16="http://schemas.microsoft.com/office/drawing/2014/main" id="{3FEEDA47-ADE8-4169-93D9-82086EE8FA2B}"/>
                </a:ext>
              </a:extLst>
            </p:cNvPr>
            <p:cNvPicPr>
              <a:picLocks noChangeAspect="1"/>
            </p:cNvPicPr>
            <p:nvPr/>
          </p:nvPicPr>
          <p:blipFill rotWithShape="1">
            <a:blip r:embed="rId5"/>
            <a:srcRect b="18312"/>
            <a:stretch/>
          </p:blipFill>
          <p:spPr>
            <a:xfrm>
              <a:off x="7326092" y="3309072"/>
              <a:ext cx="4585332" cy="987438"/>
            </a:xfrm>
            <a:prstGeom prst="rect">
              <a:avLst/>
            </a:prstGeom>
          </p:spPr>
        </p:pic>
      </p:grpSp>
    </p:spTree>
    <p:extLst>
      <p:ext uri="{BB962C8B-B14F-4D97-AF65-F5344CB8AC3E}">
        <p14:creationId xmlns:p14="http://schemas.microsoft.com/office/powerpoint/2010/main" val="1215055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7603BC1B-032D-417F-9691-8BB5A55C0068}"/>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7" name="表格 6">
            <a:extLst>
              <a:ext uri="{FF2B5EF4-FFF2-40B4-BE49-F238E27FC236}">
                <a16:creationId xmlns:a16="http://schemas.microsoft.com/office/drawing/2014/main" id="{84E74C75-A1CB-4627-9C3F-E7CF5E90FA7D}"/>
              </a:ext>
            </a:extLst>
          </p:cNvPr>
          <p:cNvGraphicFramePr>
            <a:graphicFrameLocks noGrp="1"/>
          </p:cNvGraphicFramePr>
          <p:nvPr>
            <p:extLst>
              <p:ext uri="{D42A27DB-BD31-4B8C-83A1-F6EECF244321}">
                <p14:modId xmlns:p14="http://schemas.microsoft.com/office/powerpoint/2010/main" val="3274556062"/>
              </p:ext>
            </p:extLst>
          </p:nvPr>
        </p:nvGraphicFramePr>
        <p:xfrm>
          <a:off x="14577015" y="4319643"/>
          <a:ext cx="1683945" cy="1325564"/>
        </p:xfrm>
        <a:graphic>
          <a:graphicData uri="http://schemas.openxmlformats.org/drawingml/2006/table">
            <a:tbl>
              <a:tblPr firstRow="1" bandRow="1">
                <a:tableStyleId>{5C22544A-7EE6-4342-B048-85BDC9FD1C3A}</a:tableStyleId>
              </a:tblPr>
              <a:tblGrid>
                <a:gridCol w="561315">
                  <a:extLst>
                    <a:ext uri="{9D8B030D-6E8A-4147-A177-3AD203B41FA5}">
                      <a16:colId xmlns:a16="http://schemas.microsoft.com/office/drawing/2014/main" val="290678282"/>
                    </a:ext>
                  </a:extLst>
                </a:gridCol>
                <a:gridCol w="561315">
                  <a:extLst>
                    <a:ext uri="{9D8B030D-6E8A-4147-A177-3AD203B41FA5}">
                      <a16:colId xmlns:a16="http://schemas.microsoft.com/office/drawing/2014/main" val="3787689201"/>
                    </a:ext>
                  </a:extLst>
                </a:gridCol>
                <a:gridCol w="561315">
                  <a:extLst>
                    <a:ext uri="{9D8B030D-6E8A-4147-A177-3AD203B41FA5}">
                      <a16:colId xmlns:a16="http://schemas.microsoft.com/office/drawing/2014/main" val="3083395486"/>
                    </a:ext>
                  </a:extLst>
                </a:gridCol>
              </a:tblGrid>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84AB8F"/>
                          </a:solidFill>
                          <a:latin typeface="Times New Roman" panose="02020603050405020304" pitchFamily="18" charset="0"/>
                          <a:cs typeface="Times New Roman" panose="02020603050405020304" pitchFamily="18" charset="0"/>
                        </a:rPr>
                        <a:t>■</a:t>
                      </a:r>
                      <a:endParaRPr lang="zh-TW" altLang="en-US" sz="1600" dirty="0">
                        <a:solidFill>
                          <a:srgbClr val="84AB8F"/>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05A22"/>
                          </a:solidFill>
                          <a:latin typeface="Times New Roman" panose="02020603050405020304" pitchFamily="18" charset="0"/>
                          <a:cs typeface="Times New Roman" panose="02020603050405020304" pitchFamily="18" charset="0"/>
                        </a:rPr>
                        <a:t>▲</a:t>
                      </a:r>
                      <a:endParaRPr lang="zh-TW" altLang="en-US" sz="1600" dirty="0">
                        <a:solidFill>
                          <a:srgbClr val="F05A22"/>
                        </a:solidFill>
                      </a:endParaRPr>
                    </a:p>
                  </a:txBody>
                  <a:tcPr marL="82848" marR="82848" marT="41424" marB="414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FD966"/>
                          </a:solidFill>
                          <a:latin typeface="Times New Roman" panose="02020603050405020304" pitchFamily="18" charset="0"/>
                          <a:cs typeface="Times New Roman" panose="02020603050405020304" pitchFamily="18" charset="0"/>
                        </a:rPr>
                        <a:t>●</a:t>
                      </a:r>
                      <a:endParaRPr lang="zh-TW" altLang="en-US" sz="1600" dirty="0">
                        <a:solidFill>
                          <a:srgbClr val="FFD966"/>
                        </a:solidFill>
                      </a:endParaRPr>
                    </a:p>
                  </a:txBody>
                  <a:tcPr marL="82848" marR="82848" marT="41424" marB="41424"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5150861"/>
                  </a:ext>
                </a:extLst>
              </a:tr>
              <a:tr h="331391">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80157875"/>
                  </a:ext>
                </a:extLst>
              </a:tr>
              <a:tr h="331391">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097713769"/>
                  </a:ext>
                </a:extLst>
              </a:tr>
              <a:tr h="331391">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4720668"/>
                  </a:ext>
                </a:extLst>
              </a:tr>
            </a:tbl>
          </a:graphicData>
        </a:graphic>
      </p:graphicFrame>
      <p:graphicFrame>
        <p:nvGraphicFramePr>
          <p:cNvPr id="8" name="表格 7">
            <a:extLst>
              <a:ext uri="{FF2B5EF4-FFF2-40B4-BE49-F238E27FC236}">
                <a16:creationId xmlns:a16="http://schemas.microsoft.com/office/drawing/2014/main" id="{901C64D6-4AA4-46F7-B081-61A43410210B}"/>
              </a:ext>
            </a:extLst>
          </p:cNvPr>
          <p:cNvGraphicFramePr>
            <a:graphicFrameLocks noGrp="1"/>
          </p:cNvGraphicFramePr>
          <p:nvPr>
            <p:extLst>
              <p:ext uri="{D42A27DB-BD31-4B8C-83A1-F6EECF244321}">
                <p14:modId xmlns:p14="http://schemas.microsoft.com/office/powerpoint/2010/main" val="4233385593"/>
              </p:ext>
            </p:extLst>
          </p:nvPr>
        </p:nvGraphicFramePr>
        <p:xfrm>
          <a:off x="14562368" y="0"/>
          <a:ext cx="1683945" cy="1325564"/>
        </p:xfrm>
        <a:graphic>
          <a:graphicData uri="http://schemas.openxmlformats.org/drawingml/2006/table">
            <a:tbl>
              <a:tblPr firstRow="1" bandRow="1">
                <a:tableStyleId>{5C22544A-7EE6-4342-B048-85BDC9FD1C3A}</a:tableStyleId>
              </a:tblPr>
              <a:tblGrid>
                <a:gridCol w="1683945">
                  <a:extLst>
                    <a:ext uri="{9D8B030D-6E8A-4147-A177-3AD203B41FA5}">
                      <a16:colId xmlns:a16="http://schemas.microsoft.com/office/drawing/2014/main" val="290678282"/>
                    </a:ext>
                  </a:extLst>
                </a:gridCol>
              </a:tblGrid>
              <a:tr h="331391">
                <a:tc>
                  <a:txBody>
                    <a:bodyPr/>
                    <a:lstStyle/>
                    <a:p>
                      <a:pPr algn="ctr"/>
                      <a:r>
                        <a:rPr lang="en-US" altLang="zh-TW" sz="1600" dirty="0">
                          <a:solidFill>
                            <a:schemeClr val="tx1"/>
                          </a:solidFill>
                        </a:rPr>
                        <a:t>Shape</a:t>
                      </a:r>
                      <a:endParaRPr lang="zh-TW" altLang="en-US" sz="1600" dirty="0">
                        <a:solidFill>
                          <a:schemeClr val="tx1"/>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5150861"/>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84AB8F"/>
                          </a:solidFill>
                          <a:latin typeface="Times New Roman" panose="02020603050405020304" pitchFamily="18" charset="0"/>
                          <a:cs typeface="Times New Roman" panose="02020603050405020304" pitchFamily="18" charset="0"/>
                        </a:rPr>
                        <a:t>■</a:t>
                      </a:r>
                      <a:endParaRPr lang="zh-TW" altLang="en-US" sz="1600" dirty="0">
                        <a:solidFill>
                          <a:srgbClr val="84AB8F"/>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80157875"/>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05A22"/>
                          </a:solidFill>
                          <a:latin typeface="Times New Roman" panose="02020603050405020304" pitchFamily="18" charset="0"/>
                          <a:cs typeface="Times New Roman" panose="02020603050405020304" pitchFamily="18" charset="0"/>
                        </a:rPr>
                        <a:t>▲</a:t>
                      </a:r>
                      <a:endParaRPr lang="zh-TW" altLang="en-US" sz="1600" dirty="0">
                        <a:solidFill>
                          <a:srgbClr val="F05A22"/>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097713769"/>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FD966"/>
                          </a:solidFill>
                          <a:latin typeface="Times New Roman" panose="02020603050405020304" pitchFamily="18" charset="0"/>
                          <a:cs typeface="Times New Roman" panose="02020603050405020304" pitchFamily="18" charset="0"/>
                        </a:rPr>
                        <a:t>●</a:t>
                      </a:r>
                      <a:endParaRPr lang="zh-TW" altLang="en-US" sz="1600" dirty="0">
                        <a:solidFill>
                          <a:srgbClr val="FFD966"/>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4720668"/>
                  </a:ext>
                </a:extLst>
              </a:tr>
            </a:tbl>
          </a:graphicData>
        </a:graphic>
      </p:graphicFrame>
      <p:grpSp>
        <p:nvGrpSpPr>
          <p:cNvPr id="9" name="群組 8">
            <a:extLst>
              <a:ext uri="{FF2B5EF4-FFF2-40B4-BE49-F238E27FC236}">
                <a16:creationId xmlns:a16="http://schemas.microsoft.com/office/drawing/2014/main" id="{A1A1A39C-C268-493A-9A93-AB16AC11BAC6}"/>
              </a:ext>
            </a:extLst>
          </p:cNvPr>
          <p:cNvGrpSpPr/>
          <p:nvPr/>
        </p:nvGrpSpPr>
        <p:grpSpPr>
          <a:xfrm>
            <a:off x="14630370" y="1568540"/>
            <a:ext cx="1577234" cy="2298633"/>
            <a:chOff x="6298311" y="1441310"/>
            <a:chExt cx="2363052" cy="3443869"/>
          </a:xfrm>
        </p:grpSpPr>
        <p:grpSp>
          <p:nvGrpSpPr>
            <p:cNvPr id="10" name="群組 9">
              <a:extLst>
                <a:ext uri="{FF2B5EF4-FFF2-40B4-BE49-F238E27FC236}">
                  <a16:creationId xmlns:a16="http://schemas.microsoft.com/office/drawing/2014/main" id="{5AFCF6CD-C78B-4495-99FA-8628EF9CD60B}"/>
                </a:ext>
              </a:extLst>
            </p:cNvPr>
            <p:cNvGrpSpPr/>
            <p:nvPr/>
          </p:nvGrpSpPr>
          <p:grpSpPr>
            <a:xfrm>
              <a:off x="6298311" y="1441310"/>
              <a:ext cx="2363052" cy="3443869"/>
              <a:chOff x="6642058" y="1640098"/>
              <a:chExt cx="2008401" cy="2927007"/>
            </a:xfrm>
          </p:grpSpPr>
          <p:grpSp>
            <p:nvGrpSpPr>
              <p:cNvPr id="12" name="群組 11">
                <a:extLst>
                  <a:ext uri="{FF2B5EF4-FFF2-40B4-BE49-F238E27FC236}">
                    <a16:creationId xmlns:a16="http://schemas.microsoft.com/office/drawing/2014/main" id="{1265701B-B18D-46D5-87EF-5DDCFC1EEA8E}"/>
                  </a:ext>
                </a:extLst>
              </p:cNvPr>
              <p:cNvGrpSpPr/>
              <p:nvPr/>
            </p:nvGrpSpPr>
            <p:grpSpPr>
              <a:xfrm>
                <a:off x="6738752" y="1640098"/>
                <a:ext cx="1900815" cy="1215380"/>
                <a:chOff x="6711562" y="1405487"/>
                <a:chExt cx="1900815" cy="1215380"/>
              </a:xfrm>
            </p:grpSpPr>
            <p:sp>
              <p:nvSpPr>
                <p:cNvPr id="30" name="等腰三角形 29">
                  <a:extLst>
                    <a:ext uri="{FF2B5EF4-FFF2-40B4-BE49-F238E27FC236}">
                      <a16:creationId xmlns:a16="http://schemas.microsoft.com/office/drawing/2014/main" id="{E2EC4BDD-9F65-439C-B974-20C80C1B0230}"/>
                    </a:ext>
                  </a:extLst>
                </p:cNvPr>
                <p:cNvSpPr/>
                <p:nvPr/>
              </p:nvSpPr>
              <p:spPr>
                <a:xfrm rot="900000">
                  <a:off x="6990209" y="2271732"/>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等腰三角形 30">
                  <a:extLst>
                    <a:ext uri="{FF2B5EF4-FFF2-40B4-BE49-F238E27FC236}">
                      <a16:creationId xmlns:a16="http://schemas.microsoft.com/office/drawing/2014/main" id="{8E75F8A2-F3FB-42A7-9FED-9573E94BB591}"/>
                    </a:ext>
                  </a:extLst>
                </p:cNvPr>
                <p:cNvSpPr/>
                <p:nvPr/>
              </p:nvSpPr>
              <p:spPr>
                <a:xfrm rot="11700000">
                  <a:off x="7721934" y="213973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51D10955-E99D-4034-9905-93F14A0A9452}"/>
                    </a:ext>
                  </a:extLst>
                </p:cNvPr>
                <p:cNvSpPr/>
                <p:nvPr/>
              </p:nvSpPr>
              <p:spPr>
                <a:xfrm rot="20700000">
                  <a:off x="6711562" y="224338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a:extLst>
                    <a:ext uri="{FF2B5EF4-FFF2-40B4-BE49-F238E27FC236}">
                      <a16:creationId xmlns:a16="http://schemas.microsoft.com/office/drawing/2014/main" id="{F577FA5E-46FC-43EC-86CA-42D84042949D}"/>
                    </a:ext>
                  </a:extLst>
                </p:cNvPr>
                <p:cNvSpPr/>
                <p:nvPr/>
              </p:nvSpPr>
              <p:spPr>
                <a:xfrm>
                  <a:off x="7532535" y="227159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2749F149-707A-4133-8E47-41FB6A513D86}"/>
                    </a:ext>
                  </a:extLst>
                </p:cNvPr>
                <p:cNvSpPr/>
                <p:nvPr/>
              </p:nvSpPr>
              <p:spPr>
                <a:xfrm rot="2700000">
                  <a:off x="7822276" y="227476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7459A80-3A90-44F0-B101-AB49515C958A}"/>
                    </a:ext>
                  </a:extLst>
                </p:cNvPr>
                <p:cNvSpPr/>
                <p:nvPr/>
              </p:nvSpPr>
              <p:spPr>
                <a:xfrm rot="2700000">
                  <a:off x="8281725" y="212939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等腰三角形 35">
                  <a:extLst>
                    <a:ext uri="{FF2B5EF4-FFF2-40B4-BE49-F238E27FC236}">
                      <a16:creationId xmlns:a16="http://schemas.microsoft.com/office/drawing/2014/main" id="{96C36323-F9F4-4F72-9C4E-A13058AA4812}"/>
                    </a:ext>
                  </a:extLst>
                </p:cNvPr>
                <p:cNvSpPr/>
                <p:nvPr/>
              </p:nvSpPr>
              <p:spPr>
                <a:xfrm rot="9900000">
                  <a:off x="8421586" y="2321233"/>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22145399-1242-45C9-A9B5-185013747FDE}"/>
                    </a:ext>
                  </a:extLst>
                </p:cNvPr>
                <p:cNvSpPr/>
                <p:nvPr/>
              </p:nvSpPr>
              <p:spPr>
                <a:xfrm rot="900000">
                  <a:off x="7156749" y="2089679"/>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E6F53233-6A71-4EE6-AC37-2F3E63F337EF}"/>
                    </a:ext>
                  </a:extLst>
                </p:cNvPr>
                <p:cNvSpPr/>
                <p:nvPr/>
              </p:nvSpPr>
              <p:spPr>
                <a:xfrm rot="18900000">
                  <a:off x="7562274" y="155023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C6995A0D-5662-48CE-BD14-AB6B84135B1C}"/>
                    </a:ext>
                  </a:extLst>
                </p:cNvPr>
                <p:cNvSpPr/>
                <p:nvPr/>
              </p:nvSpPr>
              <p:spPr>
                <a:xfrm rot="2700000">
                  <a:off x="7040092" y="170476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C8CF2C1F-23AB-4266-A3F6-B501039168F4}"/>
                    </a:ext>
                  </a:extLst>
                </p:cNvPr>
                <p:cNvSpPr/>
                <p:nvPr/>
              </p:nvSpPr>
              <p:spPr>
                <a:xfrm rot="900000">
                  <a:off x="7966624" y="1955123"/>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等腰三角形 40">
                  <a:extLst>
                    <a:ext uri="{FF2B5EF4-FFF2-40B4-BE49-F238E27FC236}">
                      <a16:creationId xmlns:a16="http://schemas.microsoft.com/office/drawing/2014/main" id="{58F65BF7-BEFC-4FC1-9440-749419E4C4CF}"/>
                    </a:ext>
                  </a:extLst>
                </p:cNvPr>
                <p:cNvSpPr/>
                <p:nvPr/>
              </p:nvSpPr>
              <p:spPr>
                <a:xfrm rot="9900000">
                  <a:off x="7368023" y="231456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等腰三角形 41">
                  <a:extLst>
                    <a:ext uri="{FF2B5EF4-FFF2-40B4-BE49-F238E27FC236}">
                      <a16:creationId xmlns:a16="http://schemas.microsoft.com/office/drawing/2014/main" id="{923415C3-E52E-4B4B-9C29-D9CE4EE7AA25}"/>
                    </a:ext>
                  </a:extLst>
                </p:cNvPr>
                <p:cNvSpPr/>
                <p:nvPr/>
              </p:nvSpPr>
              <p:spPr>
                <a:xfrm rot="10800000">
                  <a:off x="6835243" y="2117559"/>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等腰三角形 42">
                  <a:extLst>
                    <a:ext uri="{FF2B5EF4-FFF2-40B4-BE49-F238E27FC236}">
                      <a16:creationId xmlns:a16="http://schemas.microsoft.com/office/drawing/2014/main" id="{0870422C-F0B6-455C-BFDD-874EE894AF61}"/>
                    </a:ext>
                  </a:extLst>
                </p:cNvPr>
                <p:cNvSpPr/>
                <p:nvPr/>
              </p:nvSpPr>
              <p:spPr>
                <a:xfrm rot="10800000">
                  <a:off x="7254592" y="1584560"/>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等腰三角形 43">
                  <a:extLst>
                    <a:ext uri="{FF2B5EF4-FFF2-40B4-BE49-F238E27FC236}">
                      <a16:creationId xmlns:a16="http://schemas.microsoft.com/office/drawing/2014/main" id="{02EF0699-AA62-45D5-8993-8CDF9AB263C8}"/>
                    </a:ext>
                  </a:extLst>
                </p:cNvPr>
                <p:cNvSpPr/>
                <p:nvPr/>
              </p:nvSpPr>
              <p:spPr>
                <a:xfrm rot="12600000">
                  <a:off x="8165373" y="1986035"/>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等腰三角形 44">
                  <a:extLst>
                    <a:ext uri="{FF2B5EF4-FFF2-40B4-BE49-F238E27FC236}">
                      <a16:creationId xmlns:a16="http://schemas.microsoft.com/office/drawing/2014/main" id="{C5974E1B-449E-44C4-88A1-306B08352213}"/>
                    </a:ext>
                  </a:extLst>
                </p:cNvPr>
                <p:cNvSpPr/>
                <p:nvPr/>
              </p:nvSpPr>
              <p:spPr>
                <a:xfrm rot="11700000">
                  <a:off x="7475528" y="1405487"/>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橢圓 45">
                  <a:extLst>
                    <a:ext uri="{FF2B5EF4-FFF2-40B4-BE49-F238E27FC236}">
                      <a16:creationId xmlns:a16="http://schemas.microsoft.com/office/drawing/2014/main" id="{D6011AE3-65B3-47FB-B233-81058FEF29DE}"/>
                    </a:ext>
                  </a:extLst>
                </p:cNvPr>
                <p:cNvSpPr/>
                <p:nvPr/>
              </p:nvSpPr>
              <p:spPr>
                <a:xfrm>
                  <a:off x="7171284" y="2315916"/>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橢圓 46">
                  <a:extLst>
                    <a:ext uri="{FF2B5EF4-FFF2-40B4-BE49-F238E27FC236}">
                      <a16:creationId xmlns:a16="http://schemas.microsoft.com/office/drawing/2014/main" id="{D64CF43F-F35D-40E4-8F29-67ABB6729FD4}"/>
                    </a:ext>
                  </a:extLst>
                </p:cNvPr>
                <p:cNvSpPr/>
                <p:nvPr/>
              </p:nvSpPr>
              <p:spPr>
                <a:xfrm>
                  <a:off x="6923469" y="1892095"/>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橢圓 47">
                  <a:extLst>
                    <a:ext uri="{FF2B5EF4-FFF2-40B4-BE49-F238E27FC236}">
                      <a16:creationId xmlns:a16="http://schemas.microsoft.com/office/drawing/2014/main" id="{4DA2FECE-921E-40E0-9905-B742DFD040D8}"/>
                    </a:ext>
                  </a:extLst>
                </p:cNvPr>
                <p:cNvSpPr/>
                <p:nvPr/>
              </p:nvSpPr>
              <p:spPr>
                <a:xfrm>
                  <a:off x="7743973" y="191111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橢圓 48">
                  <a:extLst>
                    <a:ext uri="{FF2B5EF4-FFF2-40B4-BE49-F238E27FC236}">
                      <a16:creationId xmlns:a16="http://schemas.microsoft.com/office/drawing/2014/main" id="{F2EA68AF-B379-41CD-A59C-4FDAFF779752}"/>
                    </a:ext>
                  </a:extLst>
                </p:cNvPr>
                <p:cNvSpPr/>
                <p:nvPr/>
              </p:nvSpPr>
              <p:spPr>
                <a:xfrm>
                  <a:off x="7424395" y="1879342"/>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橢圓 49">
                  <a:extLst>
                    <a:ext uri="{FF2B5EF4-FFF2-40B4-BE49-F238E27FC236}">
                      <a16:creationId xmlns:a16="http://schemas.microsoft.com/office/drawing/2014/main" id="{99DDFEB8-CFD8-4EEE-8DC7-ED5DDE293D2D}"/>
                    </a:ext>
                  </a:extLst>
                </p:cNvPr>
                <p:cNvSpPr/>
                <p:nvPr/>
              </p:nvSpPr>
              <p:spPr>
                <a:xfrm>
                  <a:off x="7741474" y="1407607"/>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6BAFD80F-F116-4F6E-86C5-820A54AC1C57}"/>
                    </a:ext>
                  </a:extLst>
                </p:cNvPr>
                <p:cNvSpPr/>
                <p:nvPr/>
              </p:nvSpPr>
              <p:spPr>
                <a:xfrm rot="4500000">
                  <a:off x="7878962" y="168931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橢圓 51">
                  <a:extLst>
                    <a:ext uri="{FF2B5EF4-FFF2-40B4-BE49-F238E27FC236}">
                      <a16:creationId xmlns:a16="http://schemas.microsoft.com/office/drawing/2014/main" id="{450F6DA0-AE43-4EC2-B217-8AD87D2FB599}"/>
                    </a:ext>
                  </a:extLst>
                </p:cNvPr>
                <p:cNvSpPr/>
                <p:nvPr/>
              </p:nvSpPr>
              <p:spPr>
                <a:xfrm>
                  <a:off x="8034261" y="239773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等腰三角形 52">
                  <a:extLst>
                    <a:ext uri="{FF2B5EF4-FFF2-40B4-BE49-F238E27FC236}">
                      <a16:creationId xmlns:a16="http://schemas.microsoft.com/office/drawing/2014/main" id="{178FB303-5263-456E-86A6-DC000C4A1B42}"/>
                    </a:ext>
                  </a:extLst>
                </p:cNvPr>
                <p:cNvSpPr/>
                <p:nvPr/>
              </p:nvSpPr>
              <p:spPr>
                <a:xfrm rot="8100000">
                  <a:off x="7221196" y="192013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等腰三角形 53">
                  <a:extLst>
                    <a:ext uri="{FF2B5EF4-FFF2-40B4-BE49-F238E27FC236}">
                      <a16:creationId xmlns:a16="http://schemas.microsoft.com/office/drawing/2014/main" id="{1F0DCE7E-9A6D-4E9A-AA07-1AC56C7D6EB8}"/>
                    </a:ext>
                  </a:extLst>
                </p:cNvPr>
                <p:cNvSpPr/>
                <p:nvPr/>
              </p:nvSpPr>
              <p:spPr>
                <a:xfrm rot="8100000">
                  <a:off x="7680198" y="172456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96A0E3E7-EDD8-47C8-9F96-38FE6522C39B}"/>
                    </a:ext>
                  </a:extLst>
                </p:cNvPr>
                <p:cNvSpPr/>
                <p:nvPr/>
              </p:nvSpPr>
              <p:spPr>
                <a:xfrm rot="4500000">
                  <a:off x="7549943" y="206216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B437CDAA-2752-4B69-8C98-2D2F04150A6B}"/>
                    </a:ext>
                  </a:extLst>
                </p:cNvPr>
                <p:cNvSpPr/>
                <p:nvPr/>
              </p:nvSpPr>
              <p:spPr>
                <a:xfrm rot="2700000">
                  <a:off x="8289394" y="243036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橢圓 56">
                  <a:extLst>
                    <a:ext uri="{FF2B5EF4-FFF2-40B4-BE49-F238E27FC236}">
                      <a16:creationId xmlns:a16="http://schemas.microsoft.com/office/drawing/2014/main" id="{B1EECF2A-A695-4966-AFA1-61D3A797D622}"/>
                    </a:ext>
                  </a:extLst>
                </p:cNvPr>
                <p:cNvSpPr/>
                <p:nvPr/>
              </p:nvSpPr>
              <p:spPr>
                <a:xfrm>
                  <a:off x="8015910" y="218491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3" name="群組 12">
                <a:extLst>
                  <a:ext uri="{FF2B5EF4-FFF2-40B4-BE49-F238E27FC236}">
                    <a16:creationId xmlns:a16="http://schemas.microsoft.com/office/drawing/2014/main" id="{DE019B77-26FF-4A74-B40E-A209DD778EC4}"/>
                  </a:ext>
                </a:extLst>
              </p:cNvPr>
              <p:cNvGrpSpPr/>
              <p:nvPr/>
            </p:nvGrpSpPr>
            <p:grpSpPr>
              <a:xfrm>
                <a:off x="6880309" y="3811148"/>
                <a:ext cx="1523242" cy="755957"/>
                <a:chOff x="6876925" y="3553747"/>
                <a:chExt cx="1523242" cy="755957"/>
              </a:xfrm>
            </p:grpSpPr>
            <p:sp>
              <p:nvSpPr>
                <p:cNvPr id="20" name="矩形 19">
                  <a:extLst>
                    <a:ext uri="{FF2B5EF4-FFF2-40B4-BE49-F238E27FC236}">
                      <a16:creationId xmlns:a16="http://schemas.microsoft.com/office/drawing/2014/main" id="{C3DBA90F-0090-4687-9C3C-99397671FA3A}"/>
                    </a:ext>
                  </a:extLst>
                </p:cNvPr>
                <p:cNvSpPr/>
                <p:nvPr/>
              </p:nvSpPr>
              <p:spPr>
                <a:xfrm>
                  <a:off x="6876925" y="355374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ED71C54E-C96D-4986-B91E-5D72732DEE61}"/>
                    </a:ext>
                  </a:extLst>
                </p:cNvPr>
                <p:cNvSpPr/>
                <p:nvPr/>
              </p:nvSpPr>
              <p:spPr>
                <a:xfrm>
                  <a:off x="6876925" y="382477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9D54C004-22B1-465B-9D21-B76550F2D8DE}"/>
                    </a:ext>
                  </a:extLst>
                </p:cNvPr>
                <p:cNvSpPr/>
                <p:nvPr/>
              </p:nvSpPr>
              <p:spPr>
                <a:xfrm>
                  <a:off x="6876925" y="4095794"/>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3" name="群組 22">
                  <a:extLst>
                    <a:ext uri="{FF2B5EF4-FFF2-40B4-BE49-F238E27FC236}">
                      <a16:creationId xmlns:a16="http://schemas.microsoft.com/office/drawing/2014/main" id="{6038EDC1-DBFE-49D2-88F9-6ADA90B2521D}"/>
                    </a:ext>
                  </a:extLst>
                </p:cNvPr>
                <p:cNvGrpSpPr/>
                <p:nvPr/>
              </p:nvGrpSpPr>
              <p:grpSpPr>
                <a:xfrm>
                  <a:off x="7542042" y="3572485"/>
                  <a:ext cx="196850" cy="737219"/>
                  <a:chOff x="7542042" y="3572485"/>
                  <a:chExt cx="196850" cy="737219"/>
                </a:xfrm>
              </p:grpSpPr>
              <p:sp>
                <p:nvSpPr>
                  <p:cNvPr id="27" name="橢圓 26">
                    <a:extLst>
                      <a:ext uri="{FF2B5EF4-FFF2-40B4-BE49-F238E27FC236}">
                        <a16:creationId xmlns:a16="http://schemas.microsoft.com/office/drawing/2014/main" id="{C757D07F-D320-42FB-82B2-26740167E54A}"/>
                      </a:ext>
                    </a:extLst>
                  </p:cNvPr>
                  <p:cNvSpPr/>
                  <p:nvPr/>
                </p:nvSpPr>
                <p:spPr>
                  <a:xfrm>
                    <a:off x="7542042" y="3572485"/>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014E20EB-3605-4EE6-93FD-D3F01F8AC3F6}"/>
                      </a:ext>
                    </a:extLst>
                  </p:cNvPr>
                  <p:cNvSpPr/>
                  <p:nvPr/>
                </p:nvSpPr>
                <p:spPr>
                  <a:xfrm>
                    <a:off x="7542042" y="384267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a:extLst>
                      <a:ext uri="{FF2B5EF4-FFF2-40B4-BE49-F238E27FC236}">
                        <a16:creationId xmlns:a16="http://schemas.microsoft.com/office/drawing/2014/main" id="{60953C35-5F1A-4608-960C-875C94D42A92}"/>
                      </a:ext>
                    </a:extLst>
                  </p:cNvPr>
                  <p:cNvSpPr/>
                  <p:nvPr/>
                </p:nvSpPr>
                <p:spPr>
                  <a:xfrm>
                    <a:off x="7542042" y="411285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4" name="等腰三角形 23">
                  <a:extLst>
                    <a:ext uri="{FF2B5EF4-FFF2-40B4-BE49-F238E27FC236}">
                      <a16:creationId xmlns:a16="http://schemas.microsoft.com/office/drawing/2014/main" id="{28CE27AD-425D-4C51-8734-FDF0B6C8F236}"/>
                    </a:ext>
                  </a:extLst>
                </p:cNvPr>
                <p:cNvSpPr/>
                <p:nvPr/>
              </p:nvSpPr>
              <p:spPr>
                <a:xfrm rot="10800000">
                  <a:off x="8209376" y="360710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等腰三角形 24">
                  <a:extLst>
                    <a:ext uri="{FF2B5EF4-FFF2-40B4-BE49-F238E27FC236}">
                      <a16:creationId xmlns:a16="http://schemas.microsoft.com/office/drawing/2014/main" id="{FA1BD03E-1725-499E-AD9D-50E5A903C64C}"/>
                    </a:ext>
                  </a:extLst>
                </p:cNvPr>
                <p:cNvSpPr/>
                <p:nvPr/>
              </p:nvSpPr>
              <p:spPr>
                <a:xfrm rot="10800000">
                  <a:off x="8209376" y="3875045"/>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等腰三角形 25">
                  <a:extLst>
                    <a:ext uri="{FF2B5EF4-FFF2-40B4-BE49-F238E27FC236}">
                      <a16:creationId xmlns:a16="http://schemas.microsoft.com/office/drawing/2014/main" id="{05E13A99-07B4-481C-9585-1C15D0647B6C}"/>
                    </a:ext>
                  </a:extLst>
                </p:cNvPr>
                <p:cNvSpPr/>
                <p:nvPr/>
              </p:nvSpPr>
              <p:spPr>
                <a:xfrm rot="10800000">
                  <a:off x="8209376" y="414298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 name="群組 13">
                <a:extLst>
                  <a:ext uri="{FF2B5EF4-FFF2-40B4-BE49-F238E27FC236}">
                    <a16:creationId xmlns:a16="http://schemas.microsoft.com/office/drawing/2014/main" id="{63BF5961-7B69-4E61-AE02-DCB2AE8D71D4}"/>
                  </a:ext>
                </a:extLst>
              </p:cNvPr>
              <p:cNvGrpSpPr/>
              <p:nvPr/>
            </p:nvGrpSpPr>
            <p:grpSpPr>
              <a:xfrm>
                <a:off x="6642058" y="2676873"/>
                <a:ext cx="2008401" cy="1054099"/>
                <a:chOff x="6638674" y="2419472"/>
                <a:chExt cx="2008401" cy="1054099"/>
              </a:xfrm>
            </p:grpSpPr>
            <p:sp>
              <p:nvSpPr>
                <p:cNvPr id="15" name="手繪多邊形: 圖案 14">
                  <a:extLst>
                    <a:ext uri="{FF2B5EF4-FFF2-40B4-BE49-F238E27FC236}">
                      <a16:creationId xmlns:a16="http://schemas.microsoft.com/office/drawing/2014/main" id="{7A5B266F-02A5-4F2B-9C71-9E0519416E93}"/>
                    </a:ext>
                  </a:extLst>
                </p:cNvPr>
                <p:cNvSpPr/>
                <p:nvPr/>
              </p:nvSpPr>
              <p:spPr>
                <a:xfrm rot="10800000">
                  <a:off x="6638674" y="2419472"/>
                  <a:ext cx="2008401" cy="1054099"/>
                </a:xfrm>
                <a:custGeom>
                  <a:avLst/>
                  <a:gdLst>
                    <a:gd name="connsiteX0" fmla="*/ 2007500 w 2008401"/>
                    <a:gd name="connsiteY0" fmla="*/ 1054099 h 1054099"/>
                    <a:gd name="connsiteX1" fmla="*/ 900 w 2008401"/>
                    <a:gd name="connsiteY1" fmla="*/ 1054099 h 1054099"/>
                    <a:gd name="connsiteX2" fmla="*/ 900 w 2008401"/>
                    <a:gd name="connsiteY2" fmla="*/ 579962 h 1054099"/>
                    <a:gd name="connsiteX3" fmla="*/ 0 w 2008401"/>
                    <a:gd name="connsiteY3" fmla="*/ 579962 h 1054099"/>
                    <a:gd name="connsiteX4" fmla="*/ 900 w 2008401"/>
                    <a:gd name="connsiteY4" fmla="*/ 578997 h 1054099"/>
                    <a:gd name="connsiteX5" fmla="*/ 900 w 2008401"/>
                    <a:gd name="connsiteY5" fmla="*/ 571499 h 1054099"/>
                    <a:gd name="connsiteX6" fmla="*/ 7895 w 2008401"/>
                    <a:gd name="connsiteY6" fmla="*/ 571499 h 1054099"/>
                    <a:gd name="connsiteX7" fmla="*/ 220873 w 2008401"/>
                    <a:gd name="connsiteY7" fmla="*/ 343196 h 1054099"/>
                    <a:gd name="connsiteX8" fmla="*/ 220873 w 2008401"/>
                    <a:gd name="connsiteY8" fmla="*/ 0 h 1054099"/>
                    <a:gd name="connsiteX9" fmla="*/ 455825 w 2008401"/>
                    <a:gd name="connsiteY9" fmla="*/ 0 h 1054099"/>
                    <a:gd name="connsiteX10" fmla="*/ 455825 w 2008401"/>
                    <a:gd name="connsiteY10" fmla="*/ 343194 h 1054099"/>
                    <a:gd name="connsiteX11" fmla="*/ 668804 w 2008401"/>
                    <a:gd name="connsiteY11" fmla="*/ 571499 h 1054099"/>
                    <a:gd name="connsiteX12" fmla="*/ 673745 w 2008401"/>
                    <a:gd name="connsiteY12" fmla="*/ 571499 h 1054099"/>
                    <a:gd name="connsiteX13" fmla="*/ 886723 w 2008401"/>
                    <a:gd name="connsiteY13" fmla="*/ 343196 h 1054099"/>
                    <a:gd name="connsiteX14" fmla="*/ 886723 w 2008401"/>
                    <a:gd name="connsiteY14" fmla="*/ 0 h 1054099"/>
                    <a:gd name="connsiteX15" fmla="*/ 1121675 w 2008401"/>
                    <a:gd name="connsiteY15" fmla="*/ 0 h 1054099"/>
                    <a:gd name="connsiteX16" fmla="*/ 1121675 w 2008401"/>
                    <a:gd name="connsiteY16" fmla="*/ 343194 h 1054099"/>
                    <a:gd name="connsiteX17" fmla="*/ 1334654 w 2008401"/>
                    <a:gd name="connsiteY17" fmla="*/ 571499 h 1054099"/>
                    <a:gd name="connsiteX18" fmla="*/ 1339597 w 2008401"/>
                    <a:gd name="connsiteY18" fmla="*/ 571499 h 1054099"/>
                    <a:gd name="connsiteX19" fmla="*/ 1552575 w 2008401"/>
                    <a:gd name="connsiteY19" fmla="*/ 343196 h 1054099"/>
                    <a:gd name="connsiteX20" fmla="*/ 1552575 w 2008401"/>
                    <a:gd name="connsiteY20" fmla="*/ 0 h 1054099"/>
                    <a:gd name="connsiteX21" fmla="*/ 1787527 w 2008401"/>
                    <a:gd name="connsiteY21" fmla="*/ 0 h 1054099"/>
                    <a:gd name="connsiteX22" fmla="*/ 1787527 w 2008401"/>
                    <a:gd name="connsiteY22" fmla="*/ 343194 h 1054099"/>
                    <a:gd name="connsiteX23" fmla="*/ 2000506 w 2008401"/>
                    <a:gd name="connsiteY23" fmla="*/ 571499 h 1054099"/>
                    <a:gd name="connsiteX24" fmla="*/ 2007500 w 2008401"/>
                    <a:gd name="connsiteY24" fmla="*/ 571499 h 1054099"/>
                    <a:gd name="connsiteX25" fmla="*/ 2007500 w 2008401"/>
                    <a:gd name="connsiteY25" fmla="*/ 578996 h 1054099"/>
                    <a:gd name="connsiteX26" fmla="*/ 2008401 w 2008401"/>
                    <a:gd name="connsiteY26" fmla="*/ 579962 h 1054099"/>
                    <a:gd name="connsiteX27" fmla="*/ 2007500 w 2008401"/>
                    <a:gd name="connsiteY27" fmla="*/ 579962 h 105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08401" h="1054099">
                      <a:moveTo>
                        <a:pt x="2007500" y="1054099"/>
                      </a:moveTo>
                      <a:lnTo>
                        <a:pt x="900" y="1054099"/>
                      </a:lnTo>
                      <a:lnTo>
                        <a:pt x="900" y="579962"/>
                      </a:lnTo>
                      <a:lnTo>
                        <a:pt x="0" y="579962"/>
                      </a:lnTo>
                      <a:lnTo>
                        <a:pt x="900" y="578997"/>
                      </a:lnTo>
                      <a:lnTo>
                        <a:pt x="900" y="571499"/>
                      </a:lnTo>
                      <a:lnTo>
                        <a:pt x="7895" y="571499"/>
                      </a:lnTo>
                      <a:lnTo>
                        <a:pt x="220873" y="343196"/>
                      </a:lnTo>
                      <a:lnTo>
                        <a:pt x="220873" y="0"/>
                      </a:lnTo>
                      <a:lnTo>
                        <a:pt x="455825" y="0"/>
                      </a:lnTo>
                      <a:lnTo>
                        <a:pt x="455825" y="343194"/>
                      </a:lnTo>
                      <a:lnTo>
                        <a:pt x="668804" y="571499"/>
                      </a:lnTo>
                      <a:lnTo>
                        <a:pt x="673745" y="571499"/>
                      </a:lnTo>
                      <a:lnTo>
                        <a:pt x="886723" y="343196"/>
                      </a:lnTo>
                      <a:lnTo>
                        <a:pt x="886723" y="0"/>
                      </a:lnTo>
                      <a:lnTo>
                        <a:pt x="1121675" y="0"/>
                      </a:lnTo>
                      <a:lnTo>
                        <a:pt x="1121675" y="343194"/>
                      </a:lnTo>
                      <a:lnTo>
                        <a:pt x="1334654" y="571499"/>
                      </a:lnTo>
                      <a:lnTo>
                        <a:pt x="1339597" y="571499"/>
                      </a:lnTo>
                      <a:lnTo>
                        <a:pt x="1552575" y="343196"/>
                      </a:lnTo>
                      <a:lnTo>
                        <a:pt x="1552575" y="0"/>
                      </a:lnTo>
                      <a:lnTo>
                        <a:pt x="1787527" y="0"/>
                      </a:lnTo>
                      <a:lnTo>
                        <a:pt x="1787527" y="343194"/>
                      </a:lnTo>
                      <a:lnTo>
                        <a:pt x="2000506" y="571499"/>
                      </a:lnTo>
                      <a:lnTo>
                        <a:pt x="2007500" y="571499"/>
                      </a:lnTo>
                      <a:lnTo>
                        <a:pt x="2007500" y="578996"/>
                      </a:lnTo>
                      <a:lnTo>
                        <a:pt x="2008401" y="579962"/>
                      </a:lnTo>
                      <a:lnTo>
                        <a:pt x="2007500" y="579962"/>
                      </a:lnTo>
                      <a:close/>
                    </a:path>
                  </a:pathLst>
                </a:custGeom>
                <a:solidFill>
                  <a:srgbClr val="D0C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6" name="群組 15">
                  <a:extLst>
                    <a:ext uri="{FF2B5EF4-FFF2-40B4-BE49-F238E27FC236}">
                      <a16:creationId xmlns:a16="http://schemas.microsoft.com/office/drawing/2014/main" id="{D0862751-1731-47F5-B941-D9411B091A3E}"/>
                    </a:ext>
                  </a:extLst>
                </p:cNvPr>
                <p:cNvGrpSpPr/>
                <p:nvPr/>
              </p:nvGrpSpPr>
              <p:grpSpPr>
                <a:xfrm>
                  <a:off x="6638674" y="2485750"/>
                  <a:ext cx="2008401" cy="53940"/>
                  <a:chOff x="6360555" y="1917949"/>
                  <a:chExt cx="1989453" cy="53940"/>
                </a:xfrm>
              </p:grpSpPr>
              <p:sp>
                <p:nvSpPr>
                  <p:cNvPr id="17" name="矩形 16">
                    <a:extLst>
                      <a:ext uri="{FF2B5EF4-FFF2-40B4-BE49-F238E27FC236}">
                        <a16:creationId xmlns:a16="http://schemas.microsoft.com/office/drawing/2014/main" id="{F731D859-CC75-4394-8F41-1591DD38B235}"/>
                      </a:ext>
                    </a:extLst>
                  </p:cNvPr>
                  <p:cNvSpPr/>
                  <p:nvPr/>
                </p:nvSpPr>
                <p:spPr>
                  <a:xfrm>
                    <a:off x="7686857" y="1917950"/>
                    <a:ext cx="663151" cy="53939"/>
                  </a:xfrm>
                  <a:prstGeom prst="rect">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18" name="矩形 17">
                    <a:extLst>
                      <a:ext uri="{FF2B5EF4-FFF2-40B4-BE49-F238E27FC236}">
                        <a16:creationId xmlns:a16="http://schemas.microsoft.com/office/drawing/2014/main" id="{FDD85779-DB83-4C69-93EA-B5FFE138D197}"/>
                      </a:ext>
                    </a:extLst>
                  </p:cNvPr>
                  <p:cNvSpPr/>
                  <p:nvPr/>
                </p:nvSpPr>
                <p:spPr>
                  <a:xfrm>
                    <a:off x="6360555" y="1917950"/>
                    <a:ext cx="663151" cy="53939"/>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p>
                </p:txBody>
              </p:sp>
              <p:sp>
                <p:nvSpPr>
                  <p:cNvPr id="19" name="矩形 18">
                    <a:extLst>
                      <a:ext uri="{FF2B5EF4-FFF2-40B4-BE49-F238E27FC236}">
                        <a16:creationId xmlns:a16="http://schemas.microsoft.com/office/drawing/2014/main" id="{59E41050-69D2-4E33-9DDF-1A21371FDDEE}"/>
                      </a:ext>
                    </a:extLst>
                  </p:cNvPr>
                  <p:cNvSpPr/>
                  <p:nvPr/>
                </p:nvSpPr>
                <p:spPr>
                  <a:xfrm>
                    <a:off x="7023706" y="1917949"/>
                    <a:ext cx="663151" cy="53939"/>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grpSp>
          </p:grpSp>
        </p:grpSp>
        <p:sp>
          <p:nvSpPr>
            <p:cNvPr id="11" name="文字方塊 10">
              <a:extLst>
                <a:ext uri="{FF2B5EF4-FFF2-40B4-BE49-F238E27FC236}">
                  <a16:creationId xmlns:a16="http://schemas.microsoft.com/office/drawing/2014/main" id="{1BFE20BB-1FBD-483E-826D-E97752E30AB7}"/>
                </a:ext>
              </a:extLst>
            </p:cNvPr>
            <p:cNvSpPr txBox="1"/>
            <p:nvPr/>
          </p:nvSpPr>
          <p:spPr>
            <a:xfrm>
              <a:off x="6499340" y="2832133"/>
              <a:ext cx="1955327" cy="456918"/>
            </a:xfrm>
            <a:prstGeom prst="rect">
              <a:avLst/>
            </a:prstGeom>
            <a:noFill/>
          </p:spPr>
          <p:txBody>
            <a:bodyPr wrap="square" rtlCol="0">
              <a:spAutoFit/>
            </a:bodyPr>
            <a:lstStyle/>
            <a:p>
              <a:pPr algn="ctr"/>
              <a:r>
                <a:rPr lang="en-US" altLang="zh-TW" sz="1600" b="1" dirty="0">
                  <a:solidFill>
                    <a:srgbClr val="F8F8F8"/>
                  </a:solidFill>
                  <a:latin typeface="Nunito Bold" panose="02020500000000000000" charset="0"/>
                </a:rPr>
                <a:t>ENCODER</a:t>
              </a:r>
              <a:endParaRPr lang="zh-TW" altLang="en-US" sz="1600" b="1" dirty="0">
                <a:solidFill>
                  <a:srgbClr val="F8F8F8"/>
                </a:solidFill>
                <a:latin typeface="Nunito Bold" panose="02020500000000000000" charset="0"/>
              </a:endParaRPr>
            </a:p>
          </p:txBody>
        </p:sp>
      </p:grpSp>
      <p:sp>
        <p:nvSpPr>
          <p:cNvPr id="58" name="頁尾版面配置區 3">
            <a:extLst>
              <a:ext uri="{FF2B5EF4-FFF2-40B4-BE49-F238E27FC236}">
                <a16:creationId xmlns:a16="http://schemas.microsoft.com/office/drawing/2014/main" id="{4B29A0D5-7187-4662-B82E-B3B34328FA1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pic>
        <p:nvPicPr>
          <p:cNvPr id="2050" name="Picture 2">
            <a:extLst>
              <a:ext uri="{FF2B5EF4-FFF2-40B4-BE49-F238E27FC236}">
                <a16:creationId xmlns:a16="http://schemas.microsoft.com/office/drawing/2014/main" id="{1EBFF08F-2FEB-4112-9D0B-5CD6B8F69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582" y="1560059"/>
            <a:ext cx="2633748" cy="43895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表格 1">
            <a:extLst>
              <a:ext uri="{FF2B5EF4-FFF2-40B4-BE49-F238E27FC236}">
                <a16:creationId xmlns:a16="http://schemas.microsoft.com/office/drawing/2014/main" id="{9D181A96-1E13-4B6A-9BD2-BBDAD46D0468}"/>
              </a:ext>
            </a:extLst>
          </p:cNvPr>
          <p:cNvGraphicFramePr>
            <a:graphicFrameLocks noGrp="1"/>
          </p:cNvGraphicFramePr>
          <p:nvPr>
            <p:extLst>
              <p:ext uri="{D42A27DB-BD31-4B8C-83A1-F6EECF244321}">
                <p14:modId xmlns:p14="http://schemas.microsoft.com/office/powerpoint/2010/main" val="2725490468"/>
              </p:ext>
            </p:extLst>
          </p:nvPr>
        </p:nvGraphicFramePr>
        <p:xfrm>
          <a:off x="4437828" y="1938644"/>
          <a:ext cx="6275920" cy="4007079"/>
        </p:xfrm>
        <a:graphic>
          <a:graphicData uri="http://schemas.openxmlformats.org/drawingml/2006/table">
            <a:tbl>
              <a:tblPr firstRow="1" firstCol="1" bandRow="1">
                <a:tableStyleId>{5C22544A-7EE6-4342-B048-85BDC9FD1C3A}</a:tableStyleId>
              </a:tblPr>
              <a:tblGrid>
                <a:gridCol w="1371930">
                  <a:extLst>
                    <a:ext uri="{9D8B030D-6E8A-4147-A177-3AD203B41FA5}">
                      <a16:colId xmlns:a16="http://schemas.microsoft.com/office/drawing/2014/main" val="3578860700"/>
                    </a:ext>
                  </a:extLst>
                </a:gridCol>
                <a:gridCol w="237359">
                  <a:extLst>
                    <a:ext uri="{9D8B030D-6E8A-4147-A177-3AD203B41FA5}">
                      <a16:colId xmlns:a16="http://schemas.microsoft.com/office/drawing/2014/main" val="1858247159"/>
                    </a:ext>
                  </a:extLst>
                </a:gridCol>
                <a:gridCol w="1130060">
                  <a:extLst>
                    <a:ext uri="{9D8B030D-6E8A-4147-A177-3AD203B41FA5}">
                      <a16:colId xmlns:a16="http://schemas.microsoft.com/office/drawing/2014/main" val="1022636242"/>
                    </a:ext>
                  </a:extLst>
                </a:gridCol>
                <a:gridCol w="411193">
                  <a:extLst>
                    <a:ext uri="{9D8B030D-6E8A-4147-A177-3AD203B41FA5}">
                      <a16:colId xmlns:a16="http://schemas.microsoft.com/office/drawing/2014/main" val="1001295572"/>
                    </a:ext>
                  </a:extLst>
                </a:gridCol>
                <a:gridCol w="411193">
                  <a:extLst>
                    <a:ext uri="{9D8B030D-6E8A-4147-A177-3AD203B41FA5}">
                      <a16:colId xmlns:a16="http://schemas.microsoft.com/office/drawing/2014/main" val="1090711638"/>
                    </a:ext>
                  </a:extLst>
                </a:gridCol>
                <a:gridCol w="411193">
                  <a:extLst>
                    <a:ext uri="{9D8B030D-6E8A-4147-A177-3AD203B41FA5}">
                      <a16:colId xmlns:a16="http://schemas.microsoft.com/office/drawing/2014/main" val="2045608606"/>
                    </a:ext>
                  </a:extLst>
                </a:gridCol>
                <a:gridCol w="411193">
                  <a:extLst>
                    <a:ext uri="{9D8B030D-6E8A-4147-A177-3AD203B41FA5}">
                      <a16:colId xmlns:a16="http://schemas.microsoft.com/office/drawing/2014/main" val="1644165635"/>
                    </a:ext>
                  </a:extLst>
                </a:gridCol>
                <a:gridCol w="411193">
                  <a:extLst>
                    <a:ext uri="{9D8B030D-6E8A-4147-A177-3AD203B41FA5}">
                      <a16:colId xmlns:a16="http://schemas.microsoft.com/office/drawing/2014/main" val="893587802"/>
                    </a:ext>
                  </a:extLst>
                </a:gridCol>
                <a:gridCol w="411193">
                  <a:extLst>
                    <a:ext uri="{9D8B030D-6E8A-4147-A177-3AD203B41FA5}">
                      <a16:colId xmlns:a16="http://schemas.microsoft.com/office/drawing/2014/main" val="1210108540"/>
                    </a:ext>
                  </a:extLst>
                </a:gridCol>
                <a:gridCol w="1069413">
                  <a:extLst>
                    <a:ext uri="{9D8B030D-6E8A-4147-A177-3AD203B41FA5}">
                      <a16:colId xmlns:a16="http://schemas.microsoft.com/office/drawing/2014/main" val="2403475804"/>
                    </a:ext>
                  </a:extLst>
                </a:gridCol>
              </a:tblGrid>
              <a:tr h="567442">
                <a:tc>
                  <a:txBody>
                    <a:bodyPr/>
                    <a:lstStyle/>
                    <a:p>
                      <a:pPr algn="ctr">
                        <a:lnSpc>
                          <a:spcPct val="150000"/>
                        </a:lnSpc>
                        <a:spcAft>
                          <a:spcPts val="0"/>
                        </a:spcAft>
                      </a:pPr>
                      <a:r>
                        <a:rPr lang="en-US" altLang="zh-TW" sz="1400" kern="100" dirty="0">
                          <a:effectLst/>
                          <a:latin typeface="Nunito" panose="00000500000000000000" pitchFamily="2" charset="0"/>
                          <a:ea typeface="標楷體" panose="03000509000000000000" pitchFamily="65" charset="-120"/>
                          <a:cs typeface="Arial" panose="020B0604020202020204" pitchFamily="34" charset="0"/>
                        </a:rPr>
                        <a:t>Categorical</a:t>
                      </a:r>
                      <a:endParaRPr lang="zh-TW" sz="14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R w="12700" cmpd="sng">
                      <a:noFill/>
                    </a:lnR>
                    <a:lnB w="12700" cap="flat" cmpd="sng" algn="ctr">
                      <a:noFill/>
                      <a:prstDash val="solid"/>
                      <a:round/>
                      <a:headEnd type="none" w="med" len="med"/>
                      <a:tailEnd type="none" w="med" len="med"/>
                    </a:lnB>
                    <a:solidFill>
                      <a:srgbClr val="FF6666"/>
                    </a:solidFill>
                  </a:tcPr>
                </a:tc>
                <a:tc rowSpan="7">
                  <a:txBody>
                    <a:bodyPr/>
                    <a:lstStyle/>
                    <a:p>
                      <a:pPr algn="ctr">
                        <a:lnSpc>
                          <a:spcPct val="150000"/>
                        </a:lnSpc>
                        <a:spcAft>
                          <a:spcPts val="0"/>
                        </a:spcAft>
                      </a:pPr>
                      <a:endParaRPr lang="zh-TW" sz="14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tc gridSpan="8">
                  <a:txBody>
                    <a:bodyPr/>
                    <a:lstStyle/>
                    <a:p>
                      <a:pPr algn="ctr">
                        <a:lnSpc>
                          <a:spcPct val="150000"/>
                        </a:lnSpc>
                        <a:spcAft>
                          <a:spcPts val="0"/>
                        </a:spcAft>
                      </a:pPr>
                      <a:r>
                        <a:rPr lang="en-US" altLang="zh-TW" sz="1400" kern="100" dirty="0">
                          <a:effectLst/>
                          <a:latin typeface="Nunito" panose="00000500000000000000" pitchFamily="2" charset="0"/>
                          <a:ea typeface="標楷體" panose="03000509000000000000" pitchFamily="65" charset="-120"/>
                          <a:cs typeface="Arial" panose="020B0604020202020204" pitchFamily="34" charset="0"/>
                        </a:rPr>
                        <a:t>Numerical</a:t>
                      </a:r>
                      <a:endParaRPr lang="zh-TW" sz="14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B w="12700" cap="flat" cmpd="sng" algn="ctr">
                      <a:noFill/>
                      <a:prstDash val="solid"/>
                      <a:round/>
                      <a:headEnd type="none" w="med" len="med"/>
                      <a:tailEnd type="none" w="med" len="med"/>
                    </a:lnB>
                    <a:solidFill>
                      <a:srgbClr val="6B4B8B"/>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lnSpc>
                          <a:spcPct val="150000"/>
                        </a:lnSpc>
                        <a:spcAft>
                          <a:spcPts val="0"/>
                        </a:spcAft>
                      </a:pP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tc>
                <a:extLst>
                  <a:ext uri="{0D108BD9-81ED-4DB2-BD59-A6C34878D82A}">
                    <a16:rowId xmlns:a16="http://schemas.microsoft.com/office/drawing/2014/main" val="2650034671"/>
                  </a:ext>
                </a:extLst>
              </a:tr>
              <a:tr h="567442">
                <a:tc>
                  <a:txBody>
                    <a:bodyPr/>
                    <a:lstStyle/>
                    <a:p>
                      <a:pPr algn="ctr">
                        <a:lnSpc>
                          <a:spcPct val="150000"/>
                        </a:lnSpc>
                        <a:spcAft>
                          <a:spcPts val="0"/>
                        </a:spcAft>
                      </a:pPr>
                      <a:r>
                        <a:rPr lang="en-US" altLang="zh-TW" sz="1600" kern="100" dirty="0">
                          <a:effectLst/>
                          <a:latin typeface="Nunito" panose="00000500000000000000" pitchFamily="2" charset="0"/>
                        </a:rPr>
                        <a:t>City</a:t>
                      </a: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381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vMerge="1">
                  <a:txBody>
                    <a:bodyPr/>
                    <a:lstStyle/>
                    <a:p>
                      <a:pPr algn="ctr">
                        <a:lnSpc>
                          <a:spcPct val="150000"/>
                        </a:lnSpc>
                        <a:spcAft>
                          <a:spcPts val="0"/>
                        </a:spcAft>
                      </a:pP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T w="12700" cap="flat" cmpd="sng" algn="ctr">
                      <a:noFill/>
                      <a:prstDash val="solid"/>
                      <a:round/>
                      <a:headEnd type="none" w="med" len="med"/>
                      <a:tailEnd type="none" w="med" len="med"/>
                    </a:lnT>
                    <a:lnB w="12700" cmpd="sng">
                      <a:noFill/>
                    </a:lnB>
                  </a:tcPr>
                </a:tc>
                <a:tc>
                  <a:txBody>
                    <a:bodyPr/>
                    <a:lstStyle/>
                    <a:p>
                      <a:pPr marL="0" algn="ctr" defTabSz="914400" rtl="0" eaLnBrk="1" latinLnBrk="0" hangingPunct="1">
                        <a:lnSpc>
                          <a:spcPct val="150000"/>
                        </a:lnSpc>
                        <a:spcAft>
                          <a:spcPts val="0"/>
                        </a:spcAft>
                      </a:pPr>
                      <a:r>
                        <a:rPr lang="en-US" altLang="zh-TW" sz="1400" b="1" kern="100" dirty="0">
                          <a:solidFill>
                            <a:schemeClr val="lt1"/>
                          </a:solidFill>
                          <a:effectLst/>
                          <a:latin typeface="Nunito" panose="00000500000000000000" pitchFamily="2" charset="0"/>
                          <a:ea typeface="+mn-ea"/>
                          <a:cs typeface="+mn-cs"/>
                        </a:rPr>
                        <a:t>Ordinal</a:t>
                      </a:r>
                      <a:endParaRPr lang="zh-TW" altLang="en-US" sz="1400" b="1" kern="100" dirty="0">
                        <a:solidFill>
                          <a:schemeClr val="lt1"/>
                        </a:solidFill>
                        <a:effectLst/>
                        <a:latin typeface="Nunito" panose="00000500000000000000" pitchFamily="2" charset="0"/>
                        <a:ea typeface="+mn-ea"/>
                        <a:cs typeface="+mn-cs"/>
                      </a:endParaRPr>
                    </a:p>
                  </a:txBody>
                  <a:tcPr marL="68580" marR="68580" marT="0" marB="0" anchor="ctr">
                    <a:lnL w="381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lumMod val="65000"/>
                        <a:lumOff val="35000"/>
                      </a:schemeClr>
                    </a:solidFill>
                  </a:tcPr>
                </a:tc>
                <a:tc gridSpan="2">
                  <a:txBody>
                    <a:bodyPr/>
                    <a:lstStyle/>
                    <a:p>
                      <a:pPr algn="ctr"/>
                      <a:r>
                        <a:rPr lang="en-US" altLang="zh-TW" sz="1400" b="1" kern="100" dirty="0">
                          <a:solidFill>
                            <a:schemeClr val="lt1"/>
                          </a:solidFill>
                          <a:effectLst/>
                          <a:latin typeface="Nunito" panose="00000500000000000000" pitchFamily="2" charset="0"/>
                          <a:ea typeface="+mn-ea"/>
                          <a:cs typeface="+mn-cs"/>
                        </a:rPr>
                        <a:t>Binary</a:t>
                      </a:r>
                      <a:endParaRPr lang="zh-TW" altLang="en-US" sz="1400" b="1" kern="100" dirty="0">
                        <a:solidFill>
                          <a:schemeClr val="lt1"/>
                        </a:solidFill>
                        <a:effectLst/>
                        <a:latin typeface="Nunito" panose="00000500000000000000" pitchFamily="2" charset="0"/>
                        <a:ea typeface="+mn-ea"/>
                        <a:cs typeface="+mn-cs"/>
                      </a:endParaRPr>
                    </a:p>
                  </a:txBody>
                  <a:tcPr anchor="ctr">
                    <a:lnL w="12700" cmpd="sng">
                      <a:noFill/>
                    </a:lnL>
                    <a:lnT w="12700" cap="flat" cmpd="sng" algn="ctr">
                      <a:noFill/>
                      <a:prstDash val="solid"/>
                      <a:round/>
                      <a:headEnd type="none" w="med" len="med"/>
                      <a:tailEnd type="none" w="med" len="med"/>
                    </a:lnT>
                    <a:lnB w="12700" cmpd="sng">
                      <a:noFill/>
                    </a:lnB>
                    <a:solidFill>
                      <a:schemeClr val="tx1">
                        <a:lumMod val="50000"/>
                        <a:lumOff val="50000"/>
                      </a:schemeClr>
                    </a:solidFill>
                  </a:tcPr>
                </a:tc>
                <a:tc hMerge="1">
                  <a:txBody>
                    <a:bodyPr/>
                    <a:lstStyle/>
                    <a:p>
                      <a:endParaRPr lang="zh-TW" altLang="en-US"/>
                    </a:p>
                  </a:txBody>
                  <a:tcPr/>
                </a:tc>
                <a:tc gridSpan="4">
                  <a:txBody>
                    <a:bodyPr/>
                    <a:lstStyle/>
                    <a:p>
                      <a:pPr algn="ctr"/>
                      <a:r>
                        <a:rPr lang="en-US" altLang="zh-TW" sz="1400" b="1" kern="100" dirty="0">
                          <a:solidFill>
                            <a:schemeClr val="lt1"/>
                          </a:solidFill>
                          <a:effectLst/>
                          <a:latin typeface="Nunito" panose="00000500000000000000" pitchFamily="2" charset="0"/>
                          <a:ea typeface="+mn-ea"/>
                          <a:cs typeface="+mn-cs"/>
                        </a:rPr>
                        <a:t>One</a:t>
                      </a:r>
                      <a:r>
                        <a:rPr lang="zh-TW" altLang="en-US" sz="1400" b="1" kern="100" dirty="0">
                          <a:solidFill>
                            <a:schemeClr val="lt1"/>
                          </a:solidFill>
                          <a:effectLst/>
                          <a:latin typeface="Nunito" panose="00000500000000000000" pitchFamily="2" charset="0"/>
                          <a:ea typeface="+mn-ea"/>
                          <a:cs typeface="+mn-cs"/>
                        </a:rPr>
                        <a:t> </a:t>
                      </a:r>
                      <a:r>
                        <a:rPr lang="en-US" altLang="zh-TW" sz="1400" b="1" kern="100" dirty="0">
                          <a:solidFill>
                            <a:schemeClr val="lt1"/>
                          </a:solidFill>
                          <a:effectLst/>
                          <a:latin typeface="Nunito" panose="00000500000000000000" pitchFamily="2" charset="0"/>
                          <a:ea typeface="+mn-ea"/>
                          <a:cs typeface="+mn-cs"/>
                        </a:rPr>
                        <a:t>Hot</a:t>
                      </a:r>
                      <a:endParaRPr lang="zh-TW" altLang="en-US" sz="1400" b="1" kern="100" dirty="0">
                        <a:solidFill>
                          <a:schemeClr val="lt1"/>
                        </a:solidFill>
                        <a:effectLst/>
                        <a:latin typeface="Nunito" panose="00000500000000000000" pitchFamily="2" charset="0"/>
                        <a:ea typeface="+mn-ea"/>
                        <a:cs typeface="+mn-cs"/>
                      </a:endParaRPr>
                    </a:p>
                  </a:txBody>
                  <a:tcPr anchor="ctr">
                    <a:lnT w="12700" cap="flat" cmpd="sng" algn="ctr">
                      <a:noFill/>
                      <a:prstDash val="solid"/>
                      <a:round/>
                      <a:headEnd type="none" w="med" len="med"/>
                      <a:tailEnd type="none" w="med" len="med"/>
                    </a:lnT>
                    <a:lnB w="12700" cmpd="sng">
                      <a:noFill/>
                    </a:lnB>
                    <a:solidFill>
                      <a:schemeClr val="bg1">
                        <a:lumMod val="65000"/>
                      </a:schemeClr>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a:txBody>
                    <a:bodyPr/>
                    <a:lstStyle/>
                    <a:p>
                      <a:pPr marL="0" algn="ctr" defTabSz="914400" rtl="0" eaLnBrk="1" latinLnBrk="0" hangingPunct="1">
                        <a:lnSpc>
                          <a:spcPct val="150000"/>
                        </a:lnSpc>
                        <a:spcAft>
                          <a:spcPts val="0"/>
                        </a:spcAft>
                      </a:pPr>
                      <a:r>
                        <a:rPr lang="en-US" altLang="zh-TW" sz="1400" b="1" kern="100" dirty="0">
                          <a:solidFill>
                            <a:schemeClr val="lt1"/>
                          </a:solidFill>
                          <a:effectLst/>
                          <a:latin typeface="Nunito" panose="00000500000000000000" pitchFamily="2" charset="0"/>
                          <a:ea typeface="+mn-ea"/>
                          <a:cs typeface="+mn-cs"/>
                        </a:rPr>
                        <a:t>Frequency</a:t>
                      </a:r>
                      <a:endParaRPr lang="zh-TW" altLang="en-US" sz="1400" b="1" kern="100" dirty="0">
                        <a:solidFill>
                          <a:schemeClr val="lt1"/>
                        </a:solidFill>
                        <a:effectLst/>
                        <a:latin typeface="Nunito" panose="00000500000000000000" pitchFamily="2" charset="0"/>
                        <a:ea typeface="+mn-ea"/>
                        <a:cs typeface="+mn-cs"/>
                      </a:endParaRPr>
                    </a:p>
                  </a:txBody>
                  <a:tcPr marL="68580" marR="68580" marT="0" marB="0" anchor="ctr">
                    <a:lnT w="12700" cap="flat" cmpd="sng" algn="ctr">
                      <a:noFill/>
                      <a:prstDash val="solid"/>
                      <a:round/>
                      <a:headEnd type="none" w="med" len="med"/>
                      <a:tailEnd type="none" w="med" len="med"/>
                    </a:lnT>
                    <a:lnB w="12700" cmpd="sng">
                      <a:noFill/>
                    </a:lnB>
                    <a:solidFill>
                      <a:schemeClr val="bg1">
                        <a:lumMod val="75000"/>
                      </a:schemeClr>
                    </a:solidFill>
                  </a:tcPr>
                </a:tc>
                <a:extLst>
                  <a:ext uri="{0D108BD9-81ED-4DB2-BD59-A6C34878D82A}">
                    <a16:rowId xmlns:a16="http://schemas.microsoft.com/office/drawing/2014/main" val="2202796346"/>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Taipei</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97161697"/>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rPr>
                        <a:t>New</a:t>
                      </a:r>
                      <a:r>
                        <a:rPr lang="zh-TW" altLang="en-US"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rPr>
                        <a:t> </a:t>
                      </a:r>
                      <a:r>
                        <a:rPr lang="en-US" alt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rPr>
                        <a:t>York</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a:solidFill>
                            <a:schemeClr val="tx1"/>
                          </a:solidFill>
                          <a:effectLst/>
                          <a:latin typeface="Nunito" panose="00000500000000000000" pitchFamily="2" charset="0"/>
                        </a:rPr>
                        <a:t>1</a:t>
                      </a:r>
                      <a:endParaRPr lang="zh-TW" sz="1400" kern="10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a:solidFill>
                            <a:schemeClr val="tx1"/>
                          </a:solidFill>
                          <a:effectLst/>
                          <a:latin typeface="Nunito" panose="00000500000000000000" pitchFamily="2" charset="0"/>
                        </a:rPr>
                        <a:t>0</a:t>
                      </a:r>
                      <a:endParaRPr lang="zh-TW" sz="1400" kern="10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9106826"/>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London</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89704732"/>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Tokyo</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3</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0.4</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2965373"/>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Tokyo</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3</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0.4</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93403801"/>
                  </a:ext>
                </a:extLst>
              </a:tr>
            </a:tbl>
          </a:graphicData>
        </a:graphic>
      </p:graphicFrame>
      <p:sp>
        <p:nvSpPr>
          <p:cNvPr id="3" name="箭號: 弧形下彎 2">
            <a:extLst>
              <a:ext uri="{FF2B5EF4-FFF2-40B4-BE49-F238E27FC236}">
                <a16:creationId xmlns:a16="http://schemas.microsoft.com/office/drawing/2014/main" id="{61FBB99D-79B7-41D5-BA37-18D651BFACAF}"/>
              </a:ext>
            </a:extLst>
          </p:cNvPr>
          <p:cNvSpPr/>
          <p:nvPr/>
        </p:nvSpPr>
        <p:spPr>
          <a:xfrm>
            <a:off x="5289177" y="1110935"/>
            <a:ext cx="1483743" cy="744679"/>
          </a:xfrm>
          <a:prstGeom prst="curvedDownArrow">
            <a:avLst/>
          </a:prstGeom>
          <a:solidFill>
            <a:srgbClr val="A052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4063452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a:t>
            </a:r>
            <a:r>
              <a:rPr lang="zh-TW" altLang="en-US" sz="2000" dirty="0">
                <a:solidFill>
                  <a:srgbClr val="14365D"/>
                </a:solidFill>
                <a:latin typeface="Nunito SemiBold" panose="00000700000000000000" pitchFamily="2" charset="0"/>
              </a:rPr>
              <a:t> </a:t>
            </a:r>
            <a:r>
              <a:rPr lang="en-US" altLang="zh-TW" sz="2000" dirty="0">
                <a:solidFill>
                  <a:srgbClr val="14365D"/>
                </a:solidFill>
                <a:latin typeface="Nunito SemiBold" panose="00000700000000000000" pitchFamily="2" charset="0"/>
              </a:rPr>
              <a:t>(3300</a:t>
            </a:r>
            <a:r>
              <a:rPr lang="zh-TW" altLang="en-US" sz="2000" dirty="0">
                <a:solidFill>
                  <a:srgbClr val="14365D"/>
                </a:solidFill>
                <a:latin typeface="Nunito SemiBold" panose="00000700000000000000" pitchFamily="2" charset="0"/>
              </a:rPr>
              <a:t> </a:t>
            </a:r>
            <a:r>
              <a:rPr lang="en-US" altLang="zh-TW" sz="2000" dirty="0">
                <a:solidFill>
                  <a:srgbClr val="14365D"/>
                </a:solidFill>
                <a:latin typeface="Nunito SemiBold" panose="00000700000000000000" pitchFamily="2" charset="0"/>
              </a:rPr>
              <a:t>samples, 3000 Good, 300 Bad)</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6" name="圖片 5">
            <a:extLst>
              <a:ext uri="{FF2B5EF4-FFF2-40B4-BE49-F238E27FC236}">
                <a16:creationId xmlns:a16="http://schemas.microsoft.com/office/drawing/2014/main" id="{122AA4C7-2733-483F-B4DE-CE42BD4790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4849" y="2070162"/>
            <a:ext cx="3162299" cy="3162299"/>
          </a:xfrm>
          <a:prstGeom prst="rect">
            <a:avLst/>
          </a:prstGeom>
        </p:spPr>
      </p:pic>
      <p:pic>
        <p:nvPicPr>
          <p:cNvPr id="8" name="圖片 7">
            <a:extLst>
              <a:ext uri="{FF2B5EF4-FFF2-40B4-BE49-F238E27FC236}">
                <a16:creationId xmlns:a16="http://schemas.microsoft.com/office/drawing/2014/main" id="{0B94A5B0-52B1-466D-8E5F-413AF058C1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423" y="2070163"/>
            <a:ext cx="3162300" cy="3162300"/>
          </a:xfrm>
          <a:prstGeom prst="rect">
            <a:avLst/>
          </a:prstGeom>
        </p:spPr>
      </p:pic>
      <p:pic>
        <p:nvPicPr>
          <p:cNvPr id="15" name="圖片 14">
            <a:extLst>
              <a:ext uri="{FF2B5EF4-FFF2-40B4-BE49-F238E27FC236}">
                <a16:creationId xmlns:a16="http://schemas.microsoft.com/office/drawing/2014/main" id="{29527D38-8F71-4D46-A2BE-F21F444CDD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0276" y="2070162"/>
            <a:ext cx="3162301" cy="3162301"/>
          </a:xfrm>
          <a:prstGeom prst="rect">
            <a:avLst/>
          </a:prstGeom>
        </p:spPr>
      </p:pic>
      <p:graphicFrame>
        <p:nvGraphicFramePr>
          <p:cNvPr id="4" name="表格 3">
            <a:extLst>
              <a:ext uri="{FF2B5EF4-FFF2-40B4-BE49-F238E27FC236}">
                <a16:creationId xmlns:a16="http://schemas.microsoft.com/office/drawing/2014/main" id="{E56302C7-2547-4CAB-8722-6BD53A96A507}"/>
              </a:ext>
            </a:extLst>
          </p:cNvPr>
          <p:cNvGraphicFramePr>
            <a:graphicFrameLocks noGrp="1"/>
          </p:cNvGraphicFramePr>
          <p:nvPr>
            <p:extLst>
              <p:ext uri="{D42A27DB-BD31-4B8C-83A1-F6EECF244321}">
                <p14:modId xmlns:p14="http://schemas.microsoft.com/office/powerpoint/2010/main" val="1080314977"/>
              </p:ext>
            </p:extLst>
          </p:nvPr>
        </p:nvGraphicFramePr>
        <p:xfrm>
          <a:off x="659423" y="2067211"/>
          <a:ext cx="10873155" cy="370840"/>
        </p:xfrm>
        <a:graphic>
          <a:graphicData uri="http://schemas.openxmlformats.org/drawingml/2006/table">
            <a:tbl>
              <a:tblPr firstRow="1" bandRow="1">
                <a:tableStyleId>{5C22544A-7EE6-4342-B048-85BDC9FD1C3A}</a:tableStyleId>
              </a:tblPr>
              <a:tblGrid>
                <a:gridCol w="3150577">
                  <a:extLst>
                    <a:ext uri="{9D8B030D-6E8A-4147-A177-3AD203B41FA5}">
                      <a16:colId xmlns:a16="http://schemas.microsoft.com/office/drawing/2014/main" val="1716857366"/>
                    </a:ext>
                  </a:extLst>
                </a:gridCol>
                <a:gridCol w="699247">
                  <a:extLst>
                    <a:ext uri="{9D8B030D-6E8A-4147-A177-3AD203B41FA5}">
                      <a16:colId xmlns:a16="http://schemas.microsoft.com/office/drawing/2014/main" val="1422803459"/>
                    </a:ext>
                  </a:extLst>
                </a:gridCol>
                <a:gridCol w="3164541">
                  <a:extLst>
                    <a:ext uri="{9D8B030D-6E8A-4147-A177-3AD203B41FA5}">
                      <a16:colId xmlns:a16="http://schemas.microsoft.com/office/drawing/2014/main" val="3965065345"/>
                    </a:ext>
                  </a:extLst>
                </a:gridCol>
                <a:gridCol w="689162">
                  <a:extLst>
                    <a:ext uri="{9D8B030D-6E8A-4147-A177-3AD203B41FA5}">
                      <a16:colId xmlns:a16="http://schemas.microsoft.com/office/drawing/2014/main" val="2262713080"/>
                    </a:ext>
                  </a:extLst>
                </a:gridCol>
                <a:gridCol w="3169628">
                  <a:extLst>
                    <a:ext uri="{9D8B030D-6E8A-4147-A177-3AD203B41FA5}">
                      <a16:colId xmlns:a16="http://schemas.microsoft.com/office/drawing/2014/main" val="3937190945"/>
                    </a:ext>
                  </a:extLst>
                </a:gridCol>
              </a:tblGrid>
              <a:tr h="370840">
                <a:tc>
                  <a:txBody>
                    <a:bodyPr/>
                    <a:lstStyle/>
                    <a:p>
                      <a:pPr algn="ctr"/>
                      <a:r>
                        <a:rPr lang="en-US" altLang="zh-TW" dirty="0"/>
                        <a:t>Dataset 1</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33F50"/>
                    </a:solidFill>
                  </a:tcPr>
                </a:tc>
                <a:tc>
                  <a:txBody>
                    <a:bodyPr/>
                    <a:lstStyle/>
                    <a:p>
                      <a:pPr algn="ct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Dataset 2</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F497D"/>
                    </a:solidFill>
                  </a:tcPr>
                </a:tc>
                <a:tc>
                  <a:txBody>
                    <a:bodyPr/>
                    <a:lstStyle/>
                    <a:p>
                      <a:pPr algn="ct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Dataset 3</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679934081"/>
                  </a:ext>
                </a:extLst>
              </a:tr>
            </a:tbl>
          </a:graphicData>
        </a:graphic>
      </p:graphicFrame>
    </p:spTree>
    <p:extLst>
      <p:ext uri="{BB962C8B-B14F-4D97-AF65-F5344CB8AC3E}">
        <p14:creationId xmlns:p14="http://schemas.microsoft.com/office/powerpoint/2010/main" val="1328549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87D57436-7970-489C-82A2-3E664AA8683C}"/>
              </a:ext>
            </a:extLst>
          </p:cNvPr>
          <p:cNvGraphicFramePr>
            <a:graphicFrameLocks noGrp="1"/>
          </p:cNvGraphicFramePr>
          <p:nvPr>
            <p:extLst>
              <p:ext uri="{D42A27DB-BD31-4B8C-83A1-F6EECF244321}">
                <p14:modId xmlns:p14="http://schemas.microsoft.com/office/powerpoint/2010/main" val="350292721"/>
              </p:ext>
            </p:extLst>
          </p:nvPr>
        </p:nvGraphicFramePr>
        <p:xfrm>
          <a:off x="4286771" y="1447799"/>
          <a:ext cx="7502336" cy="4811541"/>
        </p:xfrm>
        <a:graphic>
          <a:graphicData uri="http://schemas.openxmlformats.org/drawingml/2006/table">
            <a:tbl>
              <a:tblPr firstRow="1" bandRow="1">
                <a:tableStyleId>{5C22544A-7EE6-4342-B048-85BDC9FD1C3A}</a:tableStyleId>
              </a:tblPr>
              <a:tblGrid>
                <a:gridCol w="3751168">
                  <a:extLst>
                    <a:ext uri="{9D8B030D-6E8A-4147-A177-3AD203B41FA5}">
                      <a16:colId xmlns:a16="http://schemas.microsoft.com/office/drawing/2014/main" val="1911420301"/>
                    </a:ext>
                  </a:extLst>
                </a:gridCol>
                <a:gridCol w="3751168">
                  <a:extLst>
                    <a:ext uri="{9D8B030D-6E8A-4147-A177-3AD203B41FA5}">
                      <a16:colId xmlns:a16="http://schemas.microsoft.com/office/drawing/2014/main" val="619973117"/>
                    </a:ext>
                  </a:extLst>
                </a:gridCol>
              </a:tblGrid>
              <a:tr h="455573">
                <a:tc>
                  <a:txBody>
                    <a:bodyPr/>
                    <a:lstStyle/>
                    <a:p>
                      <a:pPr algn="ctr"/>
                      <a:r>
                        <a:rPr lang="en-US" altLang="zh-TW" sz="1700" dirty="0"/>
                        <a:t>Continuous Data</a:t>
                      </a:r>
                      <a:endParaRPr lang="zh-TW" altLang="en-US" sz="1700" dirty="0"/>
                    </a:p>
                  </a:txBody>
                  <a:tcPr marL="87938" marR="87938" marT="43969" marB="43969" anchor="ctr">
                    <a:lnB w="12700" cap="flat" cmpd="sng" algn="ctr">
                      <a:noFill/>
                      <a:prstDash val="solid"/>
                      <a:round/>
                      <a:headEnd type="none" w="med" len="med"/>
                      <a:tailEnd type="none" w="med" len="med"/>
                    </a:lnB>
                    <a:solidFill>
                      <a:schemeClr val="accent4">
                        <a:lumMod val="60000"/>
                        <a:lumOff val="40000"/>
                      </a:schemeClr>
                    </a:solidFill>
                  </a:tcPr>
                </a:tc>
                <a:tc>
                  <a:txBody>
                    <a:bodyPr/>
                    <a:lstStyle/>
                    <a:p>
                      <a:pPr algn="ctr"/>
                      <a:r>
                        <a:rPr lang="en-US" altLang="zh-TW" sz="1700" dirty="0"/>
                        <a:t>Binarize Data</a:t>
                      </a:r>
                      <a:endParaRPr lang="zh-TW" altLang="en-US" sz="1700" dirty="0"/>
                    </a:p>
                  </a:txBody>
                  <a:tcPr marL="87938" marR="87938" marT="43969" marB="43969" anchor="ctr">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355968">
                <a:tc>
                  <a:txBody>
                    <a:bodyPr/>
                    <a:lstStyle/>
                    <a:p>
                      <a:pPr algn="ctr"/>
                      <a:endParaRPr lang="zh-TW" altLang="en-US" sz="1700" dirty="0"/>
                    </a:p>
                  </a:txBody>
                  <a:tcPr marL="87938" marR="87938" marT="43969" marB="43969"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1700" dirty="0"/>
                    </a:p>
                  </a:txBody>
                  <a:tcPr marL="87938" marR="87938" marT="43969" marB="43969"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8" name="圖片 7">
            <a:extLst>
              <a:ext uri="{FF2B5EF4-FFF2-40B4-BE49-F238E27FC236}">
                <a16:creationId xmlns:a16="http://schemas.microsoft.com/office/drawing/2014/main" id="{59B026C2-90C2-4833-BFE2-CB65B6295C72}"/>
              </a:ext>
            </a:extLst>
          </p:cNvPr>
          <p:cNvPicPr>
            <a:picLocks noChangeAspect="1"/>
          </p:cNvPicPr>
          <p:nvPr/>
        </p:nvPicPr>
        <p:blipFill rotWithShape="1">
          <a:blip r:embed="rId3"/>
          <a:srcRect l="3210"/>
          <a:stretch/>
        </p:blipFill>
        <p:spPr>
          <a:xfrm>
            <a:off x="4495801" y="2020887"/>
            <a:ext cx="7270372" cy="4280130"/>
          </a:xfrm>
          <a:prstGeom prst="rect">
            <a:avLst/>
          </a:prstGeom>
        </p:spPr>
      </p:pic>
      <p:pic>
        <p:nvPicPr>
          <p:cNvPr id="2054" name="Picture 6">
            <a:extLst>
              <a:ext uri="{FF2B5EF4-FFF2-40B4-BE49-F238E27FC236}">
                <a16:creationId xmlns:a16="http://schemas.microsoft.com/office/drawing/2014/main" id="{45F090FC-4ACC-4015-A2D5-6A0CC65FF9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370" y="1546034"/>
            <a:ext cx="3803262" cy="4615069"/>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ED389F31-9A58-47F3-86B4-E72B6DF08955}"/>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binarize </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C230AAA6-60C7-46FB-8198-4C323968018B}"/>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7" name="文字方塊 6">
            <a:extLst>
              <a:ext uri="{FF2B5EF4-FFF2-40B4-BE49-F238E27FC236}">
                <a16:creationId xmlns:a16="http://schemas.microsoft.com/office/drawing/2014/main" id="{485E4CFF-DC2E-4C28-90F7-E536AD79E944}"/>
              </a:ext>
            </a:extLst>
          </p:cNvPr>
          <p:cNvSpPr txBox="1"/>
          <p:nvPr/>
        </p:nvSpPr>
        <p:spPr>
          <a:xfrm>
            <a:off x="4288201" y="2392487"/>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9" name="文字方塊 8">
            <a:extLst>
              <a:ext uri="{FF2B5EF4-FFF2-40B4-BE49-F238E27FC236}">
                <a16:creationId xmlns:a16="http://schemas.microsoft.com/office/drawing/2014/main" id="{62AEAED1-F3D8-4C2B-9471-DB4AC2F07502}"/>
              </a:ext>
            </a:extLst>
          </p:cNvPr>
          <p:cNvSpPr txBox="1"/>
          <p:nvPr/>
        </p:nvSpPr>
        <p:spPr>
          <a:xfrm>
            <a:off x="4311135" y="401771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0" name="文字方塊 9">
            <a:extLst>
              <a:ext uri="{FF2B5EF4-FFF2-40B4-BE49-F238E27FC236}">
                <a16:creationId xmlns:a16="http://schemas.microsoft.com/office/drawing/2014/main" id="{A06B728D-1329-4132-9ECD-E4140728E798}"/>
              </a:ext>
            </a:extLst>
          </p:cNvPr>
          <p:cNvSpPr txBox="1"/>
          <p:nvPr/>
        </p:nvSpPr>
        <p:spPr>
          <a:xfrm>
            <a:off x="4288201" y="5557742"/>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1" name="文字方塊 10">
            <a:extLst>
              <a:ext uri="{FF2B5EF4-FFF2-40B4-BE49-F238E27FC236}">
                <a16:creationId xmlns:a16="http://schemas.microsoft.com/office/drawing/2014/main" id="{48F0001A-9E0A-466D-9C50-FDEFE31DDBE6}"/>
              </a:ext>
            </a:extLst>
          </p:cNvPr>
          <p:cNvSpPr txBox="1"/>
          <p:nvPr/>
        </p:nvSpPr>
        <p:spPr>
          <a:xfrm>
            <a:off x="8027187" y="5514754"/>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2" name="文字方塊 11">
            <a:extLst>
              <a:ext uri="{FF2B5EF4-FFF2-40B4-BE49-F238E27FC236}">
                <a16:creationId xmlns:a16="http://schemas.microsoft.com/office/drawing/2014/main" id="{F72FA324-1CF9-4E97-8FA6-D9C714111380}"/>
              </a:ext>
            </a:extLst>
          </p:cNvPr>
          <p:cNvSpPr txBox="1"/>
          <p:nvPr/>
        </p:nvSpPr>
        <p:spPr>
          <a:xfrm>
            <a:off x="8027187" y="388757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3" name="文字方塊 12">
            <a:extLst>
              <a:ext uri="{FF2B5EF4-FFF2-40B4-BE49-F238E27FC236}">
                <a16:creationId xmlns:a16="http://schemas.microsoft.com/office/drawing/2014/main" id="{D416200B-9A7E-45A8-A05F-F00E45D5556F}"/>
              </a:ext>
            </a:extLst>
          </p:cNvPr>
          <p:cNvSpPr txBox="1"/>
          <p:nvPr/>
        </p:nvSpPr>
        <p:spPr>
          <a:xfrm>
            <a:off x="8009205" y="235065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4" name="文字方塊 13">
            <a:extLst>
              <a:ext uri="{FF2B5EF4-FFF2-40B4-BE49-F238E27FC236}">
                <a16:creationId xmlns:a16="http://schemas.microsoft.com/office/drawing/2014/main" id="{E83DE22F-F0CB-4E3C-A80E-58FFA1CC75F2}"/>
              </a:ext>
            </a:extLst>
          </p:cNvPr>
          <p:cNvSpPr txBox="1"/>
          <p:nvPr/>
        </p:nvSpPr>
        <p:spPr>
          <a:xfrm rot="16200000">
            <a:off x="6596828" y="2757374"/>
            <a:ext cx="430887" cy="1206721"/>
          </a:xfrm>
          <a:prstGeom prst="rect">
            <a:avLst/>
          </a:prstGeom>
          <a:noFill/>
        </p:spPr>
        <p:txBody>
          <a:bodyPr vert="eaVert" wrap="square" rtlCol="0">
            <a:spAutoFit/>
          </a:bodyPr>
          <a:lstStyle/>
          <a:p>
            <a:r>
              <a:rPr lang="en-US" altLang="zh-TW" sz="1600" dirty="0"/>
              <a:t>X</a:t>
            </a:r>
            <a:endParaRPr lang="zh-TW" altLang="en-US" sz="1600" dirty="0"/>
          </a:p>
        </p:txBody>
      </p:sp>
      <p:sp>
        <p:nvSpPr>
          <p:cNvPr id="16" name="文字方塊 15">
            <a:extLst>
              <a:ext uri="{FF2B5EF4-FFF2-40B4-BE49-F238E27FC236}">
                <a16:creationId xmlns:a16="http://schemas.microsoft.com/office/drawing/2014/main" id="{40B4A627-E816-4137-92A8-5A1FFA29E869}"/>
              </a:ext>
            </a:extLst>
          </p:cNvPr>
          <p:cNvSpPr txBox="1"/>
          <p:nvPr/>
        </p:nvSpPr>
        <p:spPr>
          <a:xfrm rot="16200000">
            <a:off x="6596827" y="4247586"/>
            <a:ext cx="430887" cy="1206721"/>
          </a:xfrm>
          <a:prstGeom prst="rect">
            <a:avLst/>
          </a:prstGeom>
          <a:noFill/>
        </p:spPr>
        <p:txBody>
          <a:bodyPr vert="eaVert" wrap="square" rtlCol="0">
            <a:spAutoFit/>
          </a:bodyPr>
          <a:lstStyle/>
          <a:p>
            <a:r>
              <a:rPr lang="en-US" altLang="zh-TW" sz="1600" dirty="0"/>
              <a:t>Y</a:t>
            </a:r>
            <a:endParaRPr lang="zh-TW" altLang="en-US" sz="1600" dirty="0"/>
          </a:p>
        </p:txBody>
      </p:sp>
      <p:sp>
        <p:nvSpPr>
          <p:cNvPr id="17" name="文字方塊 16">
            <a:extLst>
              <a:ext uri="{FF2B5EF4-FFF2-40B4-BE49-F238E27FC236}">
                <a16:creationId xmlns:a16="http://schemas.microsoft.com/office/drawing/2014/main" id="{C22C2B4E-C72A-4D1A-AC63-276EE088DD16}"/>
              </a:ext>
            </a:extLst>
          </p:cNvPr>
          <p:cNvSpPr txBox="1"/>
          <p:nvPr/>
        </p:nvSpPr>
        <p:spPr>
          <a:xfrm rot="16200000">
            <a:off x="6596827" y="5752611"/>
            <a:ext cx="430887" cy="1206721"/>
          </a:xfrm>
          <a:prstGeom prst="rect">
            <a:avLst/>
          </a:prstGeom>
          <a:noFill/>
        </p:spPr>
        <p:txBody>
          <a:bodyPr vert="eaVert" wrap="square" rtlCol="0">
            <a:spAutoFit/>
          </a:bodyPr>
          <a:lstStyle/>
          <a:p>
            <a:r>
              <a:rPr lang="en-US" altLang="zh-TW" sz="1600" dirty="0"/>
              <a:t>Z</a:t>
            </a:r>
            <a:endParaRPr lang="zh-TW" altLang="en-US" sz="1600" dirty="0"/>
          </a:p>
        </p:txBody>
      </p:sp>
      <p:graphicFrame>
        <p:nvGraphicFramePr>
          <p:cNvPr id="4" name="表格 3">
            <a:extLst>
              <a:ext uri="{FF2B5EF4-FFF2-40B4-BE49-F238E27FC236}">
                <a16:creationId xmlns:a16="http://schemas.microsoft.com/office/drawing/2014/main" id="{C1132880-08F9-4B62-96D6-118D4F3829E3}"/>
              </a:ext>
            </a:extLst>
          </p:cNvPr>
          <p:cNvGraphicFramePr>
            <a:graphicFrameLocks noGrp="1"/>
          </p:cNvGraphicFramePr>
          <p:nvPr>
            <p:extLst>
              <p:ext uri="{D42A27DB-BD31-4B8C-83A1-F6EECF244321}">
                <p14:modId xmlns:p14="http://schemas.microsoft.com/office/powerpoint/2010/main" val="3613547518"/>
              </p:ext>
            </p:extLst>
          </p:nvPr>
        </p:nvGraphicFramePr>
        <p:xfrm>
          <a:off x="4064000" y="-385245"/>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marL="0" algn="ctr" defTabSz="914400" rtl="0" eaLnBrk="1" fontAlgn="ctr" latinLnBrk="0" hangingPunct="1"/>
                      <a:r>
                        <a:rPr lang="en-US" sz="2400" b="0" kern="1200" dirty="0">
                          <a:solidFill>
                            <a:schemeClr val="tx1"/>
                          </a:solidFill>
                          <a:latin typeface="+mn-lt"/>
                          <a:ea typeface="+mn-ea"/>
                          <a:cs typeface="+mn-cs"/>
                        </a:rPr>
                        <a:t>x.1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pic>
        <p:nvPicPr>
          <p:cNvPr id="23" name="圖片 22">
            <a:extLst>
              <a:ext uri="{FF2B5EF4-FFF2-40B4-BE49-F238E27FC236}">
                <a16:creationId xmlns:a16="http://schemas.microsoft.com/office/drawing/2014/main" id="{9A4AD3F0-DAFA-42E5-85BB-8B07254AB2C5}"/>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8513676" y="3094620"/>
            <a:ext cx="3167165" cy="270000"/>
          </a:xfrm>
          <a:prstGeom prst="rect">
            <a:avLst/>
          </a:prstGeom>
        </p:spPr>
      </p:pic>
      <p:graphicFrame>
        <p:nvGraphicFramePr>
          <p:cNvPr id="25" name="表格 24">
            <a:extLst>
              <a:ext uri="{FF2B5EF4-FFF2-40B4-BE49-F238E27FC236}">
                <a16:creationId xmlns:a16="http://schemas.microsoft.com/office/drawing/2014/main" id="{2120B04C-6E08-4A57-A0B0-ACDF1A65A351}"/>
              </a:ext>
            </a:extLst>
          </p:cNvPr>
          <p:cNvGraphicFramePr>
            <a:graphicFrameLocks noGrp="1"/>
          </p:cNvGraphicFramePr>
          <p:nvPr>
            <p:extLst>
              <p:ext uri="{D42A27DB-BD31-4B8C-83A1-F6EECF244321}">
                <p14:modId xmlns:p14="http://schemas.microsoft.com/office/powerpoint/2010/main" val="1654684061"/>
              </p:ext>
            </p:extLst>
          </p:nvPr>
        </p:nvGraphicFramePr>
        <p:xfrm>
          <a:off x="4064000" y="-868720"/>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marL="0" algn="ctr" defTabSz="914400" rtl="0" eaLnBrk="1" fontAlgn="ctr" latinLnBrk="0" hangingPunct="1"/>
                      <a:r>
                        <a:rPr lang="en-US" sz="2400" b="0" kern="1200" dirty="0">
                          <a:solidFill>
                            <a:schemeClr val="tx1"/>
                          </a:solidFill>
                          <a:latin typeface="+mn-lt"/>
                          <a:ea typeface="+mn-ea"/>
                          <a:cs typeface="+mn-cs"/>
                        </a:rPr>
                        <a:t>y.1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graphicFrame>
        <p:nvGraphicFramePr>
          <p:cNvPr id="26" name="表格 25">
            <a:extLst>
              <a:ext uri="{FF2B5EF4-FFF2-40B4-BE49-F238E27FC236}">
                <a16:creationId xmlns:a16="http://schemas.microsoft.com/office/drawing/2014/main" id="{A396636B-5B4E-4325-B289-9650C5D572D7}"/>
              </a:ext>
            </a:extLst>
          </p:cNvPr>
          <p:cNvGraphicFramePr>
            <a:graphicFrameLocks noGrp="1"/>
          </p:cNvGraphicFramePr>
          <p:nvPr>
            <p:extLst>
              <p:ext uri="{D42A27DB-BD31-4B8C-83A1-F6EECF244321}">
                <p14:modId xmlns:p14="http://schemas.microsoft.com/office/powerpoint/2010/main" val="1333812381"/>
              </p:ext>
            </p:extLst>
          </p:nvPr>
        </p:nvGraphicFramePr>
        <p:xfrm>
          <a:off x="4064000" y="-1326761"/>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algn="ctr" fontAlgn="ctr"/>
                      <a:r>
                        <a:rPr lang="en-US" sz="2400" b="0" kern="1200">
                          <a:solidFill>
                            <a:schemeClr val="tx1"/>
                          </a:solidFill>
                          <a:latin typeface="+mn-lt"/>
                          <a:ea typeface="+mn-ea"/>
                          <a:cs typeface="+mn-cs"/>
                        </a:rPr>
                        <a:t>z.1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dirty="0">
                          <a:solidFill>
                            <a:schemeClr val="tx1"/>
                          </a:solidFill>
                          <a:latin typeface="+mn-lt"/>
                          <a:ea typeface="+mn-ea"/>
                          <a:cs typeface="+mn-cs"/>
                        </a:rPr>
                        <a:t>z.10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pic>
        <p:nvPicPr>
          <p:cNvPr id="27" name="圖片 26">
            <a:extLst>
              <a:ext uri="{FF2B5EF4-FFF2-40B4-BE49-F238E27FC236}">
                <a16:creationId xmlns:a16="http://schemas.microsoft.com/office/drawing/2014/main" id="{4743AD90-658A-44F3-B407-F7D408006F4C}"/>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8513676" y="4574847"/>
            <a:ext cx="3167165" cy="270000"/>
          </a:xfrm>
          <a:prstGeom prst="rect">
            <a:avLst/>
          </a:prstGeom>
        </p:spPr>
      </p:pic>
      <p:pic>
        <p:nvPicPr>
          <p:cNvPr id="29" name="圖片 28">
            <a:extLst>
              <a:ext uri="{FF2B5EF4-FFF2-40B4-BE49-F238E27FC236}">
                <a16:creationId xmlns:a16="http://schemas.microsoft.com/office/drawing/2014/main" id="{DD9D7836-749D-41F5-AACB-A4315E033805}"/>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8513675" y="6066500"/>
            <a:ext cx="3167165" cy="270000"/>
          </a:xfrm>
          <a:prstGeom prst="rect">
            <a:avLst/>
          </a:prstGeom>
        </p:spPr>
      </p:pic>
      <p:grpSp>
        <p:nvGrpSpPr>
          <p:cNvPr id="30" name="群組 29">
            <a:extLst>
              <a:ext uri="{FF2B5EF4-FFF2-40B4-BE49-F238E27FC236}">
                <a16:creationId xmlns:a16="http://schemas.microsoft.com/office/drawing/2014/main" id="{FA7F5C56-2F87-4181-A827-3C17CA201C1D}"/>
              </a:ext>
            </a:extLst>
          </p:cNvPr>
          <p:cNvGrpSpPr/>
          <p:nvPr/>
        </p:nvGrpSpPr>
        <p:grpSpPr>
          <a:xfrm>
            <a:off x="8826844" y="2263776"/>
            <a:ext cx="2520288" cy="830361"/>
            <a:chOff x="8826844" y="2392487"/>
            <a:chExt cx="2520288" cy="701650"/>
          </a:xfrm>
          <a:solidFill>
            <a:srgbClr val="F8F8F8"/>
          </a:solidFill>
        </p:grpSpPr>
        <p:grpSp>
          <p:nvGrpSpPr>
            <p:cNvPr id="31" name="群組 30">
              <a:extLst>
                <a:ext uri="{FF2B5EF4-FFF2-40B4-BE49-F238E27FC236}">
                  <a16:creationId xmlns:a16="http://schemas.microsoft.com/office/drawing/2014/main" id="{CF81A99C-1D6D-46F4-A0E4-B31281098CFE}"/>
                </a:ext>
              </a:extLst>
            </p:cNvPr>
            <p:cNvGrpSpPr/>
            <p:nvPr/>
          </p:nvGrpSpPr>
          <p:grpSpPr>
            <a:xfrm>
              <a:off x="8826844" y="2392487"/>
              <a:ext cx="1283943" cy="701650"/>
              <a:chOff x="1571625" y="2124076"/>
              <a:chExt cx="2790824" cy="472440"/>
            </a:xfrm>
            <a:grpFill/>
          </p:grpSpPr>
          <p:sp>
            <p:nvSpPr>
              <p:cNvPr id="32" name="矩形 31">
                <a:extLst>
                  <a:ext uri="{FF2B5EF4-FFF2-40B4-BE49-F238E27FC236}">
                    <a16:creationId xmlns:a16="http://schemas.microsoft.com/office/drawing/2014/main" id="{78ED80DD-F664-494B-88BD-0A00B3737680}"/>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511808C9-D3DE-436A-B42B-1F98A36933BC}"/>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3AB09FB1-A8B9-4A03-B45B-1EA3F31772DD}"/>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466E5D7C-1DDF-456E-984E-8AD065425DD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6BAF28D7-C818-4F37-8AD7-6A9B1242BE3E}"/>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8" name="群組 37">
              <a:extLst>
                <a:ext uri="{FF2B5EF4-FFF2-40B4-BE49-F238E27FC236}">
                  <a16:creationId xmlns:a16="http://schemas.microsoft.com/office/drawing/2014/main" id="{7420D53C-1E59-4B4A-96CA-4BE562DDFF51}"/>
                </a:ext>
              </a:extLst>
            </p:cNvPr>
            <p:cNvGrpSpPr/>
            <p:nvPr/>
          </p:nvGrpSpPr>
          <p:grpSpPr>
            <a:xfrm>
              <a:off x="10371029" y="2392487"/>
              <a:ext cx="976103" cy="701650"/>
              <a:chOff x="1571625" y="2124076"/>
              <a:chExt cx="2121693" cy="472440"/>
            </a:xfrm>
            <a:grpFill/>
          </p:grpSpPr>
          <p:sp>
            <p:nvSpPr>
              <p:cNvPr id="39" name="矩形 38">
                <a:extLst>
                  <a:ext uri="{FF2B5EF4-FFF2-40B4-BE49-F238E27FC236}">
                    <a16:creationId xmlns:a16="http://schemas.microsoft.com/office/drawing/2014/main" id="{BE63A618-ACEA-4B2C-878C-F16F3F13FB0C}"/>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9E5E9423-A84A-4402-9005-43CA6EF68C49}"/>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1BBC450-0798-4C78-B6EE-DF7A08D33C7C}"/>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8379D900-C0A4-49DC-8286-1E06B253C184}"/>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57" name="群組 56">
            <a:extLst>
              <a:ext uri="{FF2B5EF4-FFF2-40B4-BE49-F238E27FC236}">
                <a16:creationId xmlns:a16="http://schemas.microsoft.com/office/drawing/2014/main" id="{910C9645-82B9-4491-87F6-3BC61DF585FD}"/>
              </a:ext>
            </a:extLst>
          </p:cNvPr>
          <p:cNvGrpSpPr/>
          <p:nvPr/>
        </p:nvGrpSpPr>
        <p:grpSpPr>
          <a:xfrm>
            <a:off x="8837113" y="3761630"/>
            <a:ext cx="2520288" cy="830361"/>
            <a:chOff x="8826844" y="2392487"/>
            <a:chExt cx="2520288" cy="701650"/>
          </a:xfrm>
          <a:solidFill>
            <a:srgbClr val="F8F8F8"/>
          </a:solidFill>
        </p:grpSpPr>
        <p:grpSp>
          <p:nvGrpSpPr>
            <p:cNvPr id="58" name="群組 57">
              <a:extLst>
                <a:ext uri="{FF2B5EF4-FFF2-40B4-BE49-F238E27FC236}">
                  <a16:creationId xmlns:a16="http://schemas.microsoft.com/office/drawing/2014/main" id="{5D46634E-EE96-4C75-9C04-2BB4CC0C2E04}"/>
                </a:ext>
              </a:extLst>
            </p:cNvPr>
            <p:cNvGrpSpPr/>
            <p:nvPr/>
          </p:nvGrpSpPr>
          <p:grpSpPr>
            <a:xfrm>
              <a:off x="8826844" y="2392487"/>
              <a:ext cx="1283943" cy="701650"/>
              <a:chOff x="1571625" y="2124076"/>
              <a:chExt cx="2790824" cy="472440"/>
            </a:xfrm>
            <a:grpFill/>
          </p:grpSpPr>
          <p:sp>
            <p:nvSpPr>
              <p:cNvPr id="64" name="矩形 63">
                <a:extLst>
                  <a:ext uri="{FF2B5EF4-FFF2-40B4-BE49-F238E27FC236}">
                    <a16:creationId xmlns:a16="http://schemas.microsoft.com/office/drawing/2014/main" id="{BA72E801-80BF-40A3-93BD-30456A4EE468}"/>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05C01C55-4D92-4692-9378-45A73D86F52E}"/>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a:extLst>
                  <a:ext uri="{FF2B5EF4-FFF2-40B4-BE49-F238E27FC236}">
                    <a16:creationId xmlns:a16="http://schemas.microsoft.com/office/drawing/2014/main" id="{EA918DA2-DACB-4584-B84D-CE5B388BD53E}"/>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a:extLst>
                  <a:ext uri="{FF2B5EF4-FFF2-40B4-BE49-F238E27FC236}">
                    <a16:creationId xmlns:a16="http://schemas.microsoft.com/office/drawing/2014/main" id="{C3D732C1-47A1-4445-8D45-AD90594D8766}"/>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a:extLst>
                  <a:ext uri="{FF2B5EF4-FFF2-40B4-BE49-F238E27FC236}">
                    <a16:creationId xmlns:a16="http://schemas.microsoft.com/office/drawing/2014/main" id="{3846AB85-BFCF-4564-B9FA-380A2922E1EA}"/>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9" name="群組 58">
              <a:extLst>
                <a:ext uri="{FF2B5EF4-FFF2-40B4-BE49-F238E27FC236}">
                  <a16:creationId xmlns:a16="http://schemas.microsoft.com/office/drawing/2014/main" id="{3BC74F33-15D3-4302-8A03-27DC41685E99}"/>
                </a:ext>
              </a:extLst>
            </p:cNvPr>
            <p:cNvGrpSpPr/>
            <p:nvPr/>
          </p:nvGrpSpPr>
          <p:grpSpPr>
            <a:xfrm>
              <a:off x="10371029" y="2392487"/>
              <a:ext cx="976103" cy="701650"/>
              <a:chOff x="1571625" y="2124076"/>
              <a:chExt cx="2121693" cy="472440"/>
            </a:xfrm>
            <a:grpFill/>
          </p:grpSpPr>
          <p:sp>
            <p:nvSpPr>
              <p:cNvPr id="60" name="矩形 59">
                <a:extLst>
                  <a:ext uri="{FF2B5EF4-FFF2-40B4-BE49-F238E27FC236}">
                    <a16:creationId xmlns:a16="http://schemas.microsoft.com/office/drawing/2014/main" id="{1125F981-C04B-415D-AA65-345AE36E05B3}"/>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A477ABB6-A979-4391-BF63-4C052F0F2927}"/>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a:extLst>
                  <a:ext uri="{FF2B5EF4-FFF2-40B4-BE49-F238E27FC236}">
                    <a16:creationId xmlns:a16="http://schemas.microsoft.com/office/drawing/2014/main" id="{97C75F93-A154-4866-9FE6-E2DA0ED277BB}"/>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D5B97801-98C8-4029-B3A3-2AC122A0A93B}"/>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69" name="群組 68">
            <a:extLst>
              <a:ext uri="{FF2B5EF4-FFF2-40B4-BE49-F238E27FC236}">
                <a16:creationId xmlns:a16="http://schemas.microsoft.com/office/drawing/2014/main" id="{D1ED8F1E-D8F3-4DC1-A1D9-6A3A823F5735}"/>
              </a:ext>
            </a:extLst>
          </p:cNvPr>
          <p:cNvGrpSpPr/>
          <p:nvPr/>
        </p:nvGrpSpPr>
        <p:grpSpPr>
          <a:xfrm>
            <a:off x="8833512" y="5243575"/>
            <a:ext cx="2520288" cy="830361"/>
            <a:chOff x="8826844" y="2392487"/>
            <a:chExt cx="2520288" cy="701650"/>
          </a:xfrm>
          <a:solidFill>
            <a:srgbClr val="F8F8F8"/>
          </a:solidFill>
        </p:grpSpPr>
        <p:grpSp>
          <p:nvGrpSpPr>
            <p:cNvPr id="70" name="群組 69">
              <a:extLst>
                <a:ext uri="{FF2B5EF4-FFF2-40B4-BE49-F238E27FC236}">
                  <a16:creationId xmlns:a16="http://schemas.microsoft.com/office/drawing/2014/main" id="{A549F4A0-6CFC-4D27-BC1D-0F39AFF189C1}"/>
                </a:ext>
              </a:extLst>
            </p:cNvPr>
            <p:cNvGrpSpPr/>
            <p:nvPr/>
          </p:nvGrpSpPr>
          <p:grpSpPr>
            <a:xfrm>
              <a:off x="8826844" y="2392487"/>
              <a:ext cx="1283943" cy="701650"/>
              <a:chOff x="1571625" y="2124076"/>
              <a:chExt cx="2790824" cy="472440"/>
            </a:xfrm>
            <a:grpFill/>
          </p:grpSpPr>
          <p:sp>
            <p:nvSpPr>
              <p:cNvPr id="76" name="矩形 75">
                <a:extLst>
                  <a:ext uri="{FF2B5EF4-FFF2-40B4-BE49-F238E27FC236}">
                    <a16:creationId xmlns:a16="http://schemas.microsoft.com/office/drawing/2014/main" id="{C186CBEF-F6AF-462A-B33F-D0D13C76F194}"/>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a:extLst>
                  <a:ext uri="{FF2B5EF4-FFF2-40B4-BE49-F238E27FC236}">
                    <a16:creationId xmlns:a16="http://schemas.microsoft.com/office/drawing/2014/main" id="{285BF53A-D9E3-4500-85B7-D31142E1228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4BDFBC91-1CC8-4DC7-AD32-03CC38E9B867}"/>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07ED0F2B-4CC8-4FF0-AFB2-7F026FBFFF2E}"/>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3EBF2B35-0B5E-425E-A7E8-2C42A63BBADA}"/>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1" name="群組 70">
              <a:extLst>
                <a:ext uri="{FF2B5EF4-FFF2-40B4-BE49-F238E27FC236}">
                  <a16:creationId xmlns:a16="http://schemas.microsoft.com/office/drawing/2014/main" id="{EBEBE527-B5C0-4DDE-BDFD-F8A3876F6CCB}"/>
                </a:ext>
              </a:extLst>
            </p:cNvPr>
            <p:cNvGrpSpPr/>
            <p:nvPr/>
          </p:nvGrpSpPr>
          <p:grpSpPr>
            <a:xfrm>
              <a:off x="10371029" y="2392487"/>
              <a:ext cx="976103" cy="701650"/>
              <a:chOff x="1571625" y="2124076"/>
              <a:chExt cx="2121693" cy="472440"/>
            </a:xfrm>
            <a:grpFill/>
          </p:grpSpPr>
          <p:sp>
            <p:nvSpPr>
              <p:cNvPr id="72" name="矩形 71">
                <a:extLst>
                  <a:ext uri="{FF2B5EF4-FFF2-40B4-BE49-F238E27FC236}">
                    <a16:creationId xmlns:a16="http://schemas.microsoft.com/office/drawing/2014/main" id="{FAEE5487-6497-4378-9ACC-D6805DD0F3C7}"/>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a:extLst>
                  <a:ext uri="{FF2B5EF4-FFF2-40B4-BE49-F238E27FC236}">
                    <a16:creationId xmlns:a16="http://schemas.microsoft.com/office/drawing/2014/main" id="{40B1F7C3-8823-4A61-8A1B-78CA51C461A6}"/>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9225845F-F5AD-4C86-AB6D-69433BEE5B0B}"/>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68612DDE-E4F4-4921-A7E0-6AE15A8B9A39}"/>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Tree>
    <p:extLst>
      <p:ext uri="{BB962C8B-B14F-4D97-AF65-F5344CB8AC3E}">
        <p14:creationId xmlns:p14="http://schemas.microsoft.com/office/powerpoint/2010/main" val="210508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86B3810C-C8C8-42C3-B8A3-226354C365B1}"/>
              </a:ext>
            </a:extLst>
          </p:cNvPr>
          <p:cNvPicPr>
            <a:picLocks noChangeAspect="1"/>
          </p:cNvPicPr>
          <p:nvPr/>
        </p:nvPicPr>
        <p:blipFill>
          <a:blip r:embed="rId3"/>
          <a:stretch>
            <a:fillRect/>
          </a:stretch>
        </p:blipFill>
        <p:spPr>
          <a:xfrm>
            <a:off x="335164" y="1801543"/>
            <a:ext cx="11341650" cy="4701491"/>
          </a:xfrm>
          <a:prstGeom prst="rect">
            <a:avLst/>
          </a:prstGeom>
        </p:spPr>
      </p:pic>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seq. by sum</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40" name="群組 39">
            <a:extLst>
              <a:ext uri="{FF2B5EF4-FFF2-40B4-BE49-F238E27FC236}">
                <a16:creationId xmlns:a16="http://schemas.microsoft.com/office/drawing/2014/main" id="{57A59D6F-4460-49C3-BD75-A47E4944009A}"/>
              </a:ext>
            </a:extLst>
          </p:cNvPr>
          <p:cNvGrpSpPr/>
          <p:nvPr/>
        </p:nvGrpSpPr>
        <p:grpSpPr>
          <a:xfrm>
            <a:off x="1498600" y="2012950"/>
            <a:ext cx="3352800" cy="4210392"/>
            <a:chOff x="1498600" y="2012950"/>
            <a:chExt cx="3352800" cy="4210392"/>
          </a:xfrm>
          <a:solidFill>
            <a:srgbClr val="F8F8F8"/>
          </a:solidFill>
        </p:grpSpPr>
        <p:grpSp>
          <p:nvGrpSpPr>
            <p:cNvPr id="14" name="群組 13">
              <a:extLst>
                <a:ext uri="{FF2B5EF4-FFF2-40B4-BE49-F238E27FC236}">
                  <a16:creationId xmlns:a16="http://schemas.microsoft.com/office/drawing/2014/main" id="{57426AA7-94C6-4632-A617-9B216E65B896}"/>
                </a:ext>
              </a:extLst>
            </p:cNvPr>
            <p:cNvGrpSpPr/>
            <p:nvPr/>
          </p:nvGrpSpPr>
          <p:grpSpPr>
            <a:xfrm>
              <a:off x="1498600" y="2012950"/>
              <a:ext cx="3352800" cy="495642"/>
              <a:chOff x="1571625" y="2124076"/>
              <a:chExt cx="2790824" cy="472440"/>
            </a:xfrm>
            <a:grpFill/>
          </p:grpSpPr>
          <p:sp>
            <p:nvSpPr>
              <p:cNvPr id="9" name="矩形 8">
                <a:extLst>
                  <a:ext uri="{FF2B5EF4-FFF2-40B4-BE49-F238E27FC236}">
                    <a16:creationId xmlns:a16="http://schemas.microsoft.com/office/drawing/2014/main" id="{BAC349C2-99CE-49B5-BA66-4E9CEB8FD4E7}"/>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81ABCFB8-AA19-47A1-8E6E-0BD2111425D2}"/>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B22587D6-63D5-41CA-86C9-422E9A53AEF3}"/>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CC0537D2-BF90-43DC-AC64-12ECD9F430E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AEA4941B-BC1C-4F14-990C-2344DC4A788F}"/>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5" name="群組 14">
              <a:extLst>
                <a:ext uri="{FF2B5EF4-FFF2-40B4-BE49-F238E27FC236}">
                  <a16:creationId xmlns:a16="http://schemas.microsoft.com/office/drawing/2014/main" id="{67AB0653-DBD9-4AE2-AB11-40E741106186}"/>
                </a:ext>
              </a:extLst>
            </p:cNvPr>
            <p:cNvGrpSpPr/>
            <p:nvPr/>
          </p:nvGrpSpPr>
          <p:grpSpPr>
            <a:xfrm>
              <a:off x="1498600" y="2936875"/>
              <a:ext cx="3352800" cy="495642"/>
              <a:chOff x="1571625" y="2124076"/>
              <a:chExt cx="2790824" cy="472440"/>
            </a:xfrm>
            <a:grpFill/>
          </p:grpSpPr>
          <p:sp>
            <p:nvSpPr>
              <p:cNvPr id="16" name="矩形 15">
                <a:extLst>
                  <a:ext uri="{FF2B5EF4-FFF2-40B4-BE49-F238E27FC236}">
                    <a16:creationId xmlns:a16="http://schemas.microsoft.com/office/drawing/2014/main" id="{C20E00A0-A7AB-4D5A-9FBC-D55117866E52}"/>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87BAF106-3E42-4E4A-9036-32A95590A92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18FF0471-903E-437C-AF15-92CC13DB9FC1}"/>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FFE0AAC7-49CD-46B4-9DD1-9C85FB0FDCC2}"/>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8B1E0F57-8787-403F-B254-D06D6765F85E}"/>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1" name="群組 20">
              <a:extLst>
                <a:ext uri="{FF2B5EF4-FFF2-40B4-BE49-F238E27FC236}">
                  <a16:creationId xmlns:a16="http://schemas.microsoft.com/office/drawing/2014/main" id="{4BD2BF06-6D74-4324-B81C-B3750DEC60A3}"/>
                </a:ext>
              </a:extLst>
            </p:cNvPr>
            <p:cNvGrpSpPr/>
            <p:nvPr/>
          </p:nvGrpSpPr>
          <p:grpSpPr>
            <a:xfrm>
              <a:off x="1498600" y="3867150"/>
              <a:ext cx="3352800" cy="495642"/>
              <a:chOff x="1571625" y="2124076"/>
              <a:chExt cx="2790824" cy="472440"/>
            </a:xfrm>
            <a:grpFill/>
          </p:grpSpPr>
          <p:sp>
            <p:nvSpPr>
              <p:cNvPr id="22" name="矩形 21">
                <a:extLst>
                  <a:ext uri="{FF2B5EF4-FFF2-40B4-BE49-F238E27FC236}">
                    <a16:creationId xmlns:a16="http://schemas.microsoft.com/office/drawing/2014/main" id="{9DE4179C-B384-466D-8E9D-155D4DD6CC46}"/>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2C8A7E69-59FB-470F-BB5E-76C584B2966B}"/>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389EAC21-C72E-4C57-BE04-95981C547583}"/>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46492254-2890-4621-9629-4BD87859B34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723C6EDE-DC58-4FDD-89BA-7EF92C22F69C}"/>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7" name="群組 26">
              <a:extLst>
                <a:ext uri="{FF2B5EF4-FFF2-40B4-BE49-F238E27FC236}">
                  <a16:creationId xmlns:a16="http://schemas.microsoft.com/office/drawing/2014/main" id="{92702AE0-708E-499B-846A-B95597775667}"/>
                </a:ext>
              </a:extLst>
            </p:cNvPr>
            <p:cNvGrpSpPr/>
            <p:nvPr/>
          </p:nvGrpSpPr>
          <p:grpSpPr>
            <a:xfrm>
              <a:off x="1498600" y="4800600"/>
              <a:ext cx="3352800" cy="495642"/>
              <a:chOff x="1571625" y="2124076"/>
              <a:chExt cx="2790824" cy="472440"/>
            </a:xfrm>
            <a:grpFill/>
          </p:grpSpPr>
          <p:sp>
            <p:nvSpPr>
              <p:cNvPr id="28" name="矩形 27">
                <a:extLst>
                  <a:ext uri="{FF2B5EF4-FFF2-40B4-BE49-F238E27FC236}">
                    <a16:creationId xmlns:a16="http://schemas.microsoft.com/office/drawing/2014/main" id="{BB108F0A-01EC-4A63-9552-3E1DAFA05C0A}"/>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B58C7ABE-F32F-466A-90A3-CC2C32D2AE47}"/>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0B96DD5B-8329-4500-AAAF-666E81C6AE45}"/>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1C333E6F-0D4E-4DE5-94A2-278236A70320}"/>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7452F273-7480-4D85-898F-4F869F3D8319}"/>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32">
              <a:extLst>
                <a:ext uri="{FF2B5EF4-FFF2-40B4-BE49-F238E27FC236}">
                  <a16:creationId xmlns:a16="http://schemas.microsoft.com/office/drawing/2014/main" id="{89BBAAFC-98B8-417E-9F56-DFB2052B66A8}"/>
                </a:ext>
              </a:extLst>
            </p:cNvPr>
            <p:cNvGrpSpPr/>
            <p:nvPr/>
          </p:nvGrpSpPr>
          <p:grpSpPr>
            <a:xfrm>
              <a:off x="1498600" y="5727700"/>
              <a:ext cx="3352800" cy="495642"/>
              <a:chOff x="1571625" y="2124076"/>
              <a:chExt cx="2790824" cy="472440"/>
            </a:xfrm>
            <a:grpFill/>
          </p:grpSpPr>
          <p:sp>
            <p:nvSpPr>
              <p:cNvPr id="34" name="矩形 33">
                <a:extLst>
                  <a:ext uri="{FF2B5EF4-FFF2-40B4-BE49-F238E27FC236}">
                    <a16:creationId xmlns:a16="http://schemas.microsoft.com/office/drawing/2014/main" id="{A54FC598-10DD-4AC7-921B-F966859D87D9}"/>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8D91AA8B-7676-4612-8D74-F1867AADEA6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853DF328-2528-421D-B112-7BBFC5E0589D}"/>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059EE8CE-2936-47A8-8487-1B82E958248C}"/>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1EC326D8-22DD-4ED6-BE78-C3F321681E33}"/>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7" name="表格 6">
            <a:extLst>
              <a:ext uri="{FF2B5EF4-FFF2-40B4-BE49-F238E27FC236}">
                <a16:creationId xmlns:a16="http://schemas.microsoft.com/office/drawing/2014/main" id="{695A2B5E-2EA9-4066-9773-3F23CED4086A}"/>
              </a:ext>
            </a:extLst>
          </p:cNvPr>
          <p:cNvGraphicFramePr>
            <a:graphicFrameLocks noGrp="1"/>
          </p:cNvGraphicFramePr>
          <p:nvPr>
            <p:extLst>
              <p:ext uri="{D42A27DB-BD31-4B8C-83A1-F6EECF244321}">
                <p14:modId xmlns:p14="http://schemas.microsoft.com/office/powerpoint/2010/main" val="631605148"/>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Sequence by column sum</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BCD</a:t>
                      </a:r>
                      <a:endParaRPr lang="zh-TW" altLang="en-US" dirty="0"/>
                    </a:p>
                  </a:txBody>
                  <a:tcPr anchor="ctr">
                    <a:lnB w="12700" cap="flat" cmpd="sng" algn="ctr">
                      <a:noFill/>
                      <a:prstDash val="solid"/>
                      <a:round/>
                      <a:headEnd type="none" w="med" len="med"/>
                      <a:tailEnd type="none" w="med" len="med"/>
                    </a:lnB>
                    <a:solidFill>
                      <a:srgbClr val="7030A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Tree>
    <p:extLst>
      <p:ext uri="{BB962C8B-B14F-4D97-AF65-F5344CB8AC3E}">
        <p14:creationId xmlns:p14="http://schemas.microsoft.com/office/powerpoint/2010/main" val="1602269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圖片 19">
            <a:extLst>
              <a:ext uri="{FF2B5EF4-FFF2-40B4-BE49-F238E27FC236}">
                <a16:creationId xmlns:a16="http://schemas.microsoft.com/office/drawing/2014/main" id="{D0A4129D-CE15-4FD7-ADD8-7CBD476F4D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0276" y="2070158"/>
            <a:ext cx="3162299" cy="3162299"/>
          </a:xfrm>
          <a:prstGeom prst="rect">
            <a:avLst/>
          </a:prstGeom>
        </p:spPr>
      </p:pic>
      <p:pic>
        <p:nvPicPr>
          <p:cNvPr id="5" name="圖片 4">
            <a:extLst>
              <a:ext uri="{FF2B5EF4-FFF2-40B4-BE49-F238E27FC236}">
                <a16:creationId xmlns:a16="http://schemas.microsoft.com/office/drawing/2014/main" id="{C33BC501-E291-4215-B442-3CDD5691FB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4849" y="2070159"/>
            <a:ext cx="3162299" cy="3162299"/>
          </a:xfrm>
          <a:prstGeom prst="rect">
            <a:avLst/>
          </a:prstGeom>
        </p:spPr>
      </p:pic>
      <p:graphicFrame>
        <p:nvGraphicFramePr>
          <p:cNvPr id="12" name="表格 11">
            <a:extLst>
              <a:ext uri="{FF2B5EF4-FFF2-40B4-BE49-F238E27FC236}">
                <a16:creationId xmlns:a16="http://schemas.microsoft.com/office/drawing/2014/main" id="{7C8D287C-87F6-4F53-AE11-ED4035D0A2A6}"/>
              </a:ext>
            </a:extLst>
          </p:cNvPr>
          <p:cNvGraphicFramePr>
            <a:graphicFrameLocks noGrp="1"/>
          </p:cNvGraphicFramePr>
          <p:nvPr>
            <p:extLst>
              <p:ext uri="{D42A27DB-BD31-4B8C-83A1-F6EECF244321}">
                <p14:modId xmlns:p14="http://schemas.microsoft.com/office/powerpoint/2010/main" val="1167848288"/>
              </p:ext>
            </p:extLst>
          </p:nvPr>
        </p:nvGraphicFramePr>
        <p:xfrm>
          <a:off x="425175" y="1625537"/>
          <a:ext cx="11341650" cy="3631167"/>
        </p:xfrm>
        <a:graphic>
          <a:graphicData uri="http://schemas.openxmlformats.org/drawingml/2006/table">
            <a:tbl>
              <a:tblPr firstRow="1" bandRow="1">
                <a:tableStyleId>{5C22544A-7EE6-4342-B048-85BDC9FD1C3A}</a:tableStyleId>
              </a:tblPr>
              <a:tblGrid>
                <a:gridCol w="3780550">
                  <a:extLst>
                    <a:ext uri="{9D8B030D-6E8A-4147-A177-3AD203B41FA5}">
                      <a16:colId xmlns:a16="http://schemas.microsoft.com/office/drawing/2014/main" val="1911420301"/>
                    </a:ext>
                  </a:extLst>
                </a:gridCol>
                <a:gridCol w="3780550">
                  <a:extLst>
                    <a:ext uri="{9D8B030D-6E8A-4147-A177-3AD203B41FA5}">
                      <a16:colId xmlns:a16="http://schemas.microsoft.com/office/drawing/2014/main" val="619973117"/>
                    </a:ext>
                  </a:extLst>
                </a:gridCol>
                <a:gridCol w="3780550">
                  <a:extLst>
                    <a:ext uri="{9D8B030D-6E8A-4147-A177-3AD203B41FA5}">
                      <a16:colId xmlns:a16="http://schemas.microsoft.com/office/drawing/2014/main" val="3477288017"/>
                    </a:ext>
                  </a:extLst>
                </a:gridCol>
              </a:tblGrid>
              <a:tr h="341516">
                <a:tc>
                  <a:txBody>
                    <a:bodyPr/>
                    <a:lstStyle/>
                    <a:p>
                      <a:pPr algn="ctr"/>
                      <a:r>
                        <a:rPr lang="en-US" altLang="zh-TW" dirty="0"/>
                        <a:t>Sum</a:t>
                      </a:r>
                      <a:endParaRPr lang="zh-TW" altLang="en-US" dirty="0"/>
                    </a:p>
                  </a:txBody>
                  <a:tcPr anchor="ctr">
                    <a:lnB w="12700" cap="flat" cmpd="sng" algn="ctr">
                      <a:noFill/>
                      <a:prstDash val="solid"/>
                      <a:round/>
                      <a:headEnd type="none" w="med" len="med"/>
                      <a:tailEnd type="none" w="med" len="med"/>
                    </a:lnB>
                    <a:solidFill>
                      <a:srgbClr val="D6C9B9"/>
                    </a:solidFill>
                  </a:tcPr>
                </a:tc>
                <a:tc>
                  <a:txBody>
                    <a:bodyPr/>
                    <a:lstStyle/>
                    <a:p>
                      <a:pPr algn="ctr"/>
                      <a:r>
                        <a:rPr lang="en-US" altLang="zh-TW" dirty="0"/>
                        <a:t>Impurity</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RND</a:t>
                      </a:r>
                      <a:endParaRPr lang="zh-TW" altLang="en-US" dirty="0"/>
                    </a:p>
                  </a:txBody>
                  <a:tcPr anchor="ctr">
                    <a:lnB w="12700" cap="flat" cmpd="sng" algn="ctr">
                      <a:noFill/>
                      <a:prstDash val="solid"/>
                      <a:round/>
                      <a:headEnd type="none" w="med" len="med"/>
                      <a:tailEnd type="none" w="med" len="med"/>
                    </a:lnB>
                    <a:solidFill>
                      <a:srgbClr val="D79DA7"/>
                    </a:solidFill>
                  </a:tcPr>
                </a:tc>
                <a:extLst>
                  <a:ext uri="{0D108BD9-81ED-4DB2-BD59-A6C34878D82A}">
                    <a16:rowId xmlns:a16="http://schemas.microsoft.com/office/drawing/2014/main" val="575300216"/>
                  </a:ext>
                </a:extLst>
              </a:tr>
              <a:tr h="3265407">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16" name="圖片 15">
            <a:extLst>
              <a:ext uri="{FF2B5EF4-FFF2-40B4-BE49-F238E27FC236}">
                <a16:creationId xmlns:a16="http://schemas.microsoft.com/office/drawing/2014/main" id="{1FA3FB52-89E0-4B43-866C-A610B09017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422" y="2070160"/>
            <a:ext cx="3162299" cy="3162299"/>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9" name="標題 1">
            <a:extLst>
              <a:ext uri="{FF2B5EF4-FFF2-40B4-BE49-F238E27FC236}">
                <a16:creationId xmlns:a16="http://schemas.microsoft.com/office/drawing/2014/main" id="{BC697085-FE98-41B3-88C4-D17C7CEE0DED}"/>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Simulated data - Dimension reduction</a:t>
            </a:r>
            <a:endParaRPr lang="zh-TW" altLang="en-US" dirty="0">
              <a:latin typeface="Nunito SemiBold" panose="00000700000000000000" pitchFamily="2" charset="0"/>
            </a:endParaRPr>
          </a:p>
        </p:txBody>
      </p:sp>
    </p:spTree>
    <p:extLst>
      <p:ext uri="{BB962C8B-B14F-4D97-AF65-F5344CB8AC3E}">
        <p14:creationId xmlns:p14="http://schemas.microsoft.com/office/powerpoint/2010/main" val="40333179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81008BB-06A0-45C6-9C5E-61C1BE57D267}"/>
              </a:ext>
            </a:extLst>
          </p:cNvPr>
          <p:cNvSpPr/>
          <p:nvPr/>
        </p:nvSpPr>
        <p:spPr>
          <a:xfrm>
            <a:off x="1506273" y="1347968"/>
            <a:ext cx="9361752" cy="45818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2" name="圖片 1">
            <a:extLst>
              <a:ext uri="{FF2B5EF4-FFF2-40B4-BE49-F238E27FC236}">
                <a16:creationId xmlns:a16="http://schemas.microsoft.com/office/drawing/2014/main" id="{C64A36E8-CAFA-4093-BC5E-7D85F7DD1ABE}"/>
              </a:ext>
            </a:extLst>
          </p:cNvPr>
          <p:cNvPicPr>
            <a:picLocks noChangeAspect="1"/>
          </p:cNvPicPr>
          <p:nvPr/>
        </p:nvPicPr>
        <p:blipFill rotWithShape="1">
          <a:blip r:embed="rId3"/>
          <a:srcRect b="7143"/>
          <a:stretch/>
        </p:blipFill>
        <p:spPr>
          <a:xfrm>
            <a:off x="909797" y="1538908"/>
            <a:ext cx="10065783" cy="4239152"/>
          </a:xfrm>
          <a:prstGeom prst="rect">
            <a:avLst/>
          </a:prstGeom>
        </p:spPr>
      </p:pic>
      <p:pic>
        <p:nvPicPr>
          <p:cNvPr id="4" name="圖片 3">
            <a:extLst>
              <a:ext uri="{FF2B5EF4-FFF2-40B4-BE49-F238E27FC236}">
                <a16:creationId xmlns:a16="http://schemas.microsoft.com/office/drawing/2014/main" id="{D869D97D-D77F-4694-BF35-7C864439F708}"/>
              </a:ext>
            </a:extLst>
          </p:cNvPr>
          <p:cNvPicPr>
            <a:picLocks noChangeAspect="1"/>
          </p:cNvPicPr>
          <p:nvPr/>
        </p:nvPicPr>
        <p:blipFill>
          <a:blip r:embed="rId4"/>
          <a:stretch>
            <a:fillRect/>
          </a:stretch>
        </p:blipFill>
        <p:spPr>
          <a:xfrm>
            <a:off x="979205" y="7878056"/>
            <a:ext cx="9996375" cy="4581873"/>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9" name="標題 1">
            <a:extLst>
              <a:ext uri="{FF2B5EF4-FFF2-40B4-BE49-F238E27FC236}">
                <a16:creationId xmlns:a16="http://schemas.microsoft.com/office/drawing/2014/main" id="{BC697085-FE98-41B3-88C4-D17C7CEE0DED}"/>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Continuous data - Classification</a:t>
            </a:r>
            <a:endParaRPr lang="zh-TW" altLang="en-US" dirty="0">
              <a:latin typeface="Nunito SemiBold" panose="00000700000000000000" pitchFamily="2" charset="0"/>
            </a:endParaRPr>
          </a:p>
        </p:txBody>
      </p:sp>
      <p:graphicFrame>
        <p:nvGraphicFramePr>
          <p:cNvPr id="10" name="表格 9">
            <a:extLst>
              <a:ext uri="{FF2B5EF4-FFF2-40B4-BE49-F238E27FC236}">
                <a16:creationId xmlns:a16="http://schemas.microsoft.com/office/drawing/2014/main" id="{D6AF0200-E282-465E-978D-E8713CB05758}"/>
              </a:ext>
            </a:extLst>
          </p:cNvPr>
          <p:cNvGraphicFramePr>
            <a:graphicFrameLocks noGrp="1"/>
          </p:cNvGraphicFramePr>
          <p:nvPr>
            <p:extLst>
              <p:ext uri="{D42A27DB-BD31-4B8C-83A1-F6EECF244321}">
                <p14:modId xmlns:p14="http://schemas.microsoft.com/office/powerpoint/2010/main" val="2549788145"/>
              </p:ext>
            </p:extLst>
          </p:nvPr>
        </p:nvGraphicFramePr>
        <p:xfrm>
          <a:off x="457198" y="1313848"/>
          <a:ext cx="477604" cy="4877402"/>
        </p:xfrm>
        <a:graphic>
          <a:graphicData uri="http://schemas.openxmlformats.org/drawingml/2006/table">
            <a:tbl>
              <a:tblPr firstRow="1" bandRow="1">
                <a:tableStyleId>{5C22544A-7EE6-4342-B048-85BDC9FD1C3A}</a:tableStyleId>
              </a:tblPr>
              <a:tblGrid>
                <a:gridCol w="477604">
                  <a:extLst>
                    <a:ext uri="{9D8B030D-6E8A-4147-A177-3AD203B41FA5}">
                      <a16:colId xmlns:a16="http://schemas.microsoft.com/office/drawing/2014/main" val="289464316"/>
                    </a:ext>
                  </a:extLst>
                </a:gridCol>
              </a:tblGrid>
              <a:tr h="4877402">
                <a:tc>
                  <a:txBody>
                    <a:bodyPr/>
                    <a:lstStyle/>
                    <a:p>
                      <a:pPr algn="ctr"/>
                      <a:r>
                        <a:rPr lang="en-US" altLang="zh-TW" dirty="0"/>
                        <a:t>Dataset 1</a:t>
                      </a:r>
                      <a:endParaRPr lang="zh-TW" altLang="en-US" dirty="0"/>
                    </a:p>
                  </a:txBody>
                  <a:tcPr vert="eaVert"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333F50"/>
                    </a:solidFill>
                  </a:tcPr>
                </a:tc>
                <a:extLst>
                  <a:ext uri="{0D108BD9-81ED-4DB2-BD59-A6C34878D82A}">
                    <a16:rowId xmlns:a16="http://schemas.microsoft.com/office/drawing/2014/main" val="1442438208"/>
                  </a:ext>
                </a:extLst>
              </a:tr>
            </a:tbl>
          </a:graphicData>
        </a:graphic>
      </p:graphicFrame>
      <p:graphicFrame>
        <p:nvGraphicFramePr>
          <p:cNvPr id="14" name="表格 13">
            <a:extLst>
              <a:ext uri="{FF2B5EF4-FFF2-40B4-BE49-F238E27FC236}">
                <a16:creationId xmlns:a16="http://schemas.microsoft.com/office/drawing/2014/main" id="{10ED6658-943D-428C-B559-83430A38D5AE}"/>
              </a:ext>
            </a:extLst>
          </p:cNvPr>
          <p:cNvGraphicFramePr>
            <a:graphicFrameLocks noGrp="1"/>
          </p:cNvGraphicFramePr>
          <p:nvPr>
            <p:extLst>
              <p:ext uri="{D42A27DB-BD31-4B8C-83A1-F6EECF244321}">
                <p14:modId xmlns:p14="http://schemas.microsoft.com/office/powerpoint/2010/main" val="1287000072"/>
              </p:ext>
            </p:extLst>
          </p:nvPr>
        </p:nvGraphicFramePr>
        <p:xfrm>
          <a:off x="1600200" y="5929841"/>
          <a:ext cx="9361752" cy="519798"/>
        </p:xfrm>
        <a:graphic>
          <a:graphicData uri="http://schemas.openxmlformats.org/drawingml/2006/table">
            <a:tbl>
              <a:tblPr firstRow="1" bandRow="1">
                <a:tableStyleId>{5C22544A-7EE6-4342-B048-85BDC9FD1C3A}</a:tableStyleId>
              </a:tblPr>
              <a:tblGrid>
                <a:gridCol w="1560292">
                  <a:extLst>
                    <a:ext uri="{9D8B030D-6E8A-4147-A177-3AD203B41FA5}">
                      <a16:colId xmlns:a16="http://schemas.microsoft.com/office/drawing/2014/main" val="1911695691"/>
                    </a:ext>
                  </a:extLst>
                </a:gridCol>
                <a:gridCol w="1560292">
                  <a:extLst>
                    <a:ext uri="{9D8B030D-6E8A-4147-A177-3AD203B41FA5}">
                      <a16:colId xmlns:a16="http://schemas.microsoft.com/office/drawing/2014/main" val="2310138189"/>
                    </a:ext>
                  </a:extLst>
                </a:gridCol>
                <a:gridCol w="1560292">
                  <a:extLst>
                    <a:ext uri="{9D8B030D-6E8A-4147-A177-3AD203B41FA5}">
                      <a16:colId xmlns:a16="http://schemas.microsoft.com/office/drawing/2014/main" val="3297134852"/>
                    </a:ext>
                  </a:extLst>
                </a:gridCol>
                <a:gridCol w="1560292">
                  <a:extLst>
                    <a:ext uri="{9D8B030D-6E8A-4147-A177-3AD203B41FA5}">
                      <a16:colId xmlns:a16="http://schemas.microsoft.com/office/drawing/2014/main" val="3638549176"/>
                    </a:ext>
                  </a:extLst>
                </a:gridCol>
                <a:gridCol w="1560292">
                  <a:extLst>
                    <a:ext uri="{9D8B030D-6E8A-4147-A177-3AD203B41FA5}">
                      <a16:colId xmlns:a16="http://schemas.microsoft.com/office/drawing/2014/main" val="4204319266"/>
                    </a:ext>
                  </a:extLst>
                </a:gridCol>
                <a:gridCol w="1560292">
                  <a:extLst>
                    <a:ext uri="{9D8B030D-6E8A-4147-A177-3AD203B41FA5}">
                      <a16:colId xmlns:a16="http://schemas.microsoft.com/office/drawing/2014/main" val="327565383"/>
                    </a:ext>
                  </a:extLst>
                </a:gridCol>
              </a:tblGrid>
              <a:tr h="259899">
                <a:tc>
                  <a:txBody>
                    <a:bodyPr/>
                    <a:lstStyle/>
                    <a:p>
                      <a:pPr algn="ctr"/>
                      <a:r>
                        <a:rPr lang="en-US" altLang="zh-TW" sz="1050" dirty="0">
                          <a:solidFill>
                            <a:schemeClr val="tx1"/>
                          </a:solidFill>
                          <a:latin typeface="Nunito Bold" panose="00000800000000000000" pitchFamily="2" charset="0"/>
                        </a:rPr>
                        <a:t>40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60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80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100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120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140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20476424"/>
                  </a:ext>
                </a:extLst>
              </a:tr>
              <a:tr h="259899">
                <a:tc gridSpan="6">
                  <a:txBody>
                    <a:bodyPr/>
                    <a:lstStyle/>
                    <a:p>
                      <a:pPr algn="ctr"/>
                      <a:r>
                        <a:rPr lang="en-US" altLang="zh-TW" sz="1050" dirty="0">
                          <a:solidFill>
                            <a:schemeClr val="tx1"/>
                          </a:solidFill>
                          <a:latin typeface="Nunito Bold" panose="00000800000000000000" pitchFamily="2" charset="0"/>
                        </a:rPr>
                        <a:t>Binary Features</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zh-TW" altLang="en-US"/>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68417264"/>
                  </a:ext>
                </a:extLst>
              </a:tr>
            </a:tbl>
          </a:graphicData>
        </a:graphic>
      </p:graphicFrame>
      <p:graphicFrame>
        <p:nvGraphicFramePr>
          <p:cNvPr id="20" name="表格 19">
            <a:extLst>
              <a:ext uri="{FF2B5EF4-FFF2-40B4-BE49-F238E27FC236}">
                <a16:creationId xmlns:a16="http://schemas.microsoft.com/office/drawing/2014/main" id="{18AB2430-73DA-48F9-BD1C-F2058B119EBE}"/>
              </a:ext>
            </a:extLst>
          </p:cNvPr>
          <p:cNvGraphicFramePr>
            <a:graphicFrameLocks noGrp="1"/>
          </p:cNvGraphicFramePr>
          <p:nvPr>
            <p:extLst>
              <p:ext uri="{D42A27DB-BD31-4B8C-83A1-F6EECF244321}">
                <p14:modId xmlns:p14="http://schemas.microsoft.com/office/powerpoint/2010/main" val="545302892"/>
              </p:ext>
            </p:extLst>
          </p:nvPr>
        </p:nvGraphicFramePr>
        <p:xfrm>
          <a:off x="10975580" y="1347968"/>
          <a:ext cx="1041014" cy="4581872"/>
        </p:xfrm>
        <a:graphic>
          <a:graphicData uri="http://schemas.openxmlformats.org/drawingml/2006/table">
            <a:tbl>
              <a:tblPr/>
              <a:tblGrid>
                <a:gridCol w="350903">
                  <a:extLst>
                    <a:ext uri="{9D8B030D-6E8A-4147-A177-3AD203B41FA5}">
                      <a16:colId xmlns:a16="http://schemas.microsoft.com/office/drawing/2014/main" val="2462274026"/>
                    </a:ext>
                  </a:extLst>
                </a:gridCol>
                <a:gridCol w="690111">
                  <a:extLst>
                    <a:ext uri="{9D8B030D-6E8A-4147-A177-3AD203B41FA5}">
                      <a16:colId xmlns:a16="http://schemas.microsoft.com/office/drawing/2014/main" val="4060285559"/>
                    </a:ext>
                  </a:extLst>
                </a:gridCol>
              </a:tblGrid>
              <a:tr h="283947">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Traditional</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1F497D"/>
                    </a:solidFill>
                  </a:tcPr>
                </a:tc>
                <a:tc>
                  <a:txBody>
                    <a:bodyPr/>
                    <a:lstStyle/>
                    <a:p>
                      <a:pPr algn="ctr" rtl="0" fontAlgn="ctr"/>
                      <a:r>
                        <a:rPr lang="en-US" sz="1100" b="1" i="0" u="none" strike="noStrike" dirty="0" err="1">
                          <a:solidFill>
                            <a:srgbClr val="FFFFFF"/>
                          </a:solidFill>
                          <a:effectLst/>
                          <a:latin typeface="Calibri" panose="020F0502020204030204" pitchFamily="34" charset="0"/>
                          <a:ea typeface="新細明體" panose="02020500000000000000" pitchFamily="18" charset="-120"/>
                        </a:rPr>
                        <a:t>OneHot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383BB"/>
                    </a:solidFill>
                  </a:tcPr>
                </a:tc>
                <a:extLst>
                  <a:ext uri="{0D108BD9-81ED-4DB2-BD59-A6C34878D82A}">
                    <a16:rowId xmlns:a16="http://schemas.microsoft.com/office/drawing/2014/main" val="3541466656"/>
                  </a:ext>
                </a:extLst>
              </a:tr>
              <a:tr h="32266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7B9B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Ordinal</a:t>
                      </a:r>
                    </a:p>
                  </a:txBody>
                  <a:tcPr marL="9525" marR="9525" marT="9525" marB="0" anchor="ctr">
                    <a:lnL>
                      <a:noFill/>
                    </a:lnL>
                    <a:lnR>
                      <a:noFill/>
                    </a:lnR>
                    <a:lnT>
                      <a:noFill/>
                    </a:lnT>
                    <a:lnB>
                      <a:noFill/>
                    </a:lnB>
                    <a:solidFill>
                      <a:srgbClr val="7B9BD3"/>
                    </a:solidFill>
                  </a:tcPr>
                </a:tc>
                <a:extLst>
                  <a:ext uri="{0D108BD9-81ED-4DB2-BD59-A6C34878D82A}">
                    <a16:rowId xmlns:a16="http://schemas.microsoft.com/office/drawing/2014/main" val="943000155"/>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Target</a:t>
                      </a:r>
                    </a:p>
                  </a:txBody>
                  <a:tcPr marL="9525" marR="9525" marT="9525" marB="0" anchor="ctr">
                    <a:lnL>
                      <a:noFill/>
                    </a:lnL>
                    <a:lnR>
                      <a:noFill/>
                    </a:lnR>
                    <a:lnT>
                      <a:noFill/>
                    </a:lnT>
                    <a:lnB>
                      <a:noFill/>
                    </a:lnB>
                    <a:solidFill>
                      <a:srgbClr val="93B3EB"/>
                    </a:solidFill>
                  </a:tcPr>
                </a:tc>
                <a:extLst>
                  <a:ext uri="{0D108BD9-81ED-4DB2-BD59-A6C34878D82A}">
                    <a16:rowId xmlns:a16="http://schemas.microsoft.com/office/drawing/2014/main" val="133176834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Binary</a:t>
                      </a:r>
                    </a:p>
                  </a:txBody>
                  <a:tcPr marL="9525" marR="9525" marT="9525" marB="0" anchor="ctr">
                    <a:lnL>
                      <a:noFill/>
                    </a:lnL>
                    <a:lnR>
                      <a:noFill/>
                    </a:lnR>
                    <a:lnT>
                      <a:noFill/>
                    </a:lnT>
                    <a:lnB>
                      <a:noFill/>
                    </a:lnB>
                    <a:solidFill>
                      <a:srgbClr val="ABCBFF"/>
                    </a:solidFill>
                  </a:tcPr>
                </a:tc>
                <a:extLst>
                  <a:ext uri="{0D108BD9-81ED-4DB2-BD59-A6C34878D82A}">
                    <a16:rowId xmlns:a16="http://schemas.microsoft.com/office/drawing/2014/main" val="2494561062"/>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Default</a:t>
                      </a:r>
                    </a:p>
                  </a:txBody>
                  <a:tcPr marL="9525" marR="9525" marT="9525" marB="0" vert="eaVert" anchor="ctr">
                    <a:lnL>
                      <a:noFill/>
                    </a:lnL>
                    <a:lnR>
                      <a:noFill/>
                    </a:lnR>
                    <a:lnT>
                      <a:noFill/>
                    </a:lnT>
                    <a:lnB>
                      <a:noFill/>
                    </a:lnB>
                    <a:solidFill>
                      <a:srgbClr val="C00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AB5F5B"/>
                    </a:solidFill>
                  </a:tcPr>
                </a:tc>
                <a:extLst>
                  <a:ext uri="{0D108BD9-81ED-4DB2-BD59-A6C34878D82A}">
                    <a16:rowId xmlns:a16="http://schemas.microsoft.com/office/drawing/2014/main" val="2733106213"/>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377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C37773"/>
                    </a:solidFill>
                  </a:tcPr>
                </a:tc>
                <a:extLst>
                  <a:ext uri="{0D108BD9-81ED-4DB2-BD59-A6C34878D82A}">
                    <a16:rowId xmlns:a16="http://schemas.microsoft.com/office/drawing/2014/main" val="2128385211"/>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DB8F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DB8F8B"/>
                    </a:solidFill>
                  </a:tcPr>
                </a:tc>
                <a:extLst>
                  <a:ext uri="{0D108BD9-81ED-4DB2-BD59-A6C34878D82A}">
                    <a16:rowId xmlns:a16="http://schemas.microsoft.com/office/drawing/2014/main" val="6046192"/>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F3A7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F3A7A3"/>
                    </a:solidFill>
                  </a:tcPr>
                </a:tc>
                <a:extLst>
                  <a:ext uri="{0D108BD9-81ED-4DB2-BD59-A6C34878D82A}">
                    <a16:rowId xmlns:a16="http://schemas.microsoft.com/office/drawing/2014/main" val="3827782758"/>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Correlation</a:t>
                      </a:r>
                    </a:p>
                  </a:txBody>
                  <a:tcPr marL="9525" marR="9525" marT="9525" marB="0" vert="eaVert" anchor="ctr">
                    <a:lnL>
                      <a:noFill/>
                    </a:lnL>
                    <a:lnR>
                      <a:noFill/>
                    </a:lnR>
                    <a:lnT>
                      <a:noFill/>
                    </a:lnT>
                    <a:lnB>
                      <a:noFill/>
                    </a:lnB>
                    <a:solidFill>
                      <a:srgbClr val="7F6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818559"/>
                    </a:solidFill>
                  </a:tcPr>
                </a:tc>
                <a:extLst>
                  <a:ext uri="{0D108BD9-81ED-4DB2-BD59-A6C34878D82A}">
                    <a16:rowId xmlns:a16="http://schemas.microsoft.com/office/drawing/2014/main" val="37599730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9F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9B9F73"/>
                    </a:solidFill>
                  </a:tcPr>
                </a:tc>
                <a:extLst>
                  <a:ext uri="{0D108BD9-81ED-4DB2-BD59-A6C34878D82A}">
                    <a16:rowId xmlns:a16="http://schemas.microsoft.com/office/drawing/2014/main" val="19382521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B7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B3B78B"/>
                    </a:solidFill>
                  </a:tcPr>
                </a:tc>
                <a:extLst>
                  <a:ext uri="{0D108BD9-81ED-4DB2-BD59-A6C34878D82A}">
                    <a16:rowId xmlns:a16="http://schemas.microsoft.com/office/drawing/2014/main" val="38616748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BCF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CBCFA3"/>
                    </a:solidFill>
                  </a:tcPr>
                </a:tc>
                <a:extLst>
                  <a:ext uri="{0D108BD9-81ED-4DB2-BD59-A6C34878D82A}">
                    <a16:rowId xmlns:a16="http://schemas.microsoft.com/office/drawing/2014/main" val="1213399594"/>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PCA</a:t>
                      </a: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6B4B8B"/>
                    </a:solidFill>
                  </a:tcPr>
                </a:tc>
                <a:extLst>
                  <a:ext uri="{0D108BD9-81ED-4DB2-BD59-A6C34878D82A}">
                    <a16:rowId xmlns:a16="http://schemas.microsoft.com/office/drawing/2014/main" val="37437814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8363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8363A3"/>
                    </a:solidFill>
                  </a:tcPr>
                </a:tc>
                <a:extLst>
                  <a:ext uri="{0D108BD9-81ED-4DB2-BD59-A6C34878D82A}">
                    <a16:rowId xmlns:a16="http://schemas.microsoft.com/office/drawing/2014/main" val="31876362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7BB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9B7BBB"/>
                    </a:solidFill>
                  </a:tcPr>
                </a:tc>
                <a:extLst>
                  <a:ext uri="{0D108BD9-81ED-4DB2-BD59-A6C34878D82A}">
                    <a16:rowId xmlns:a16="http://schemas.microsoft.com/office/drawing/2014/main" val="33632988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93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B393D3"/>
                    </a:solidFill>
                  </a:tcPr>
                </a:tc>
                <a:extLst>
                  <a:ext uri="{0D108BD9-81ED-4DB2-BD59-A6C34878D82A}">
                    <a16:rowId xmlns:a16="http://schemas.microsoft.com/office/drawing/2014/main" val="2001872869"/>
                  </a:ext>
                </a:extLst>
              </a:tr>
            </a:tbl>
          </a:graphicData>
        </a:graphic>
      </p:graphicFrame>
    </p:spTree>
    <p:extLst>
      <p:ext uri="{BB962C8B-B14F-4D97-AF65-F5344CB8AC3E}">
        <p14:creationId xmlns:p14="http://schemas.microsoft.com/office/powerpoint/2010/main" val="56488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圖片 15">
            <a:extLst>
              <a:ext uri="{FF2B5EF4-FFF2-40B4-BE49-F238E27FC236}">
                <a16:creationId xmlns:a16="http://schemas.microsoft.com/office/drawing/2014/main" id="{18BB4628-870C-4E6F-857A-1856D51B0E89}"/>
              </a:ext>
            </a:extLst>
          </p:cNvPr>
          <p:cNvPicPr>
            <a:picLocks noChangeAspect="1"/>
          </p:cNvPicPr>
          <p:nvPr/>
        </p:nvPicPr>
        <p:blipFill rotWithShape="1">
          <a:blip r:embed="rId3"/>
          <a:srcRect b="12152"/>
          <a:stretch/>
        </p:blipFill>
        <p:spPr>
          <a:xfrm>
            <a:off x="695971" y="2172875"/>
            <a:ext cx="10800014" cy="3796125"/>
          </a:xfrm>
          <a:prstGeom prst="rect">
            <a:avLst/>
          </a:prstGeom>
        </p:spPr>
      </p:pic>
      <p:sp>
        <p:nvSpPr>
          <p:cNvPr id="2" name="標題 1">
            <a:extLst>
              <a:ext uri="{FF2B5EF4-FFF2-40B4-BE49-F238E27FC236}">
                <a16:creationId xmlns:a16="http://schemas.microsoft.com/office/drawing/2014/main" id="{FF842B4A-45BE-48AE-B986-1E725913D7FF}"/>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Classification</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474638F9-DF2C-4316-9025-3A89C915F6AF}"/>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CC01556D-7907-4A26-A7A8-702520A2A639}"/>
              </a:ext>
            </a:extLst>
          </p:cNvPr>
          <p:cNvGraphicFramePr>
            <a:graphicFrameLocks noGrp="1"/>
          </p:cNvGraphicFramePr>
          <p:nvPr>
            <p:extLst>
              <p:ext uri="{D42A27DB-BD31-4B8C-83A1-F6EECF244321}">
                <p14:modId xmlns:p14="http://schemas.microsoft.com/office/powerpoint/2010/main" val="2648233809"/>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Dataset 1</a:t>
                      </a:r>
                      <a:endParaRPr lang="zh-TW" altLang="en-US" dirty="0"/>
                    </a:p>
                  </a:txBody>
                  <a:tcPr anchor="ctr">
                    <a:solidFill>
                      <a:schemeClr val="tx2">
                        <a:lumMod val="75000"/>
                      </a:schemeClr>
                    </a:solidFill>
                  </a:tcPr>
                </a:tc>
                <a:extLst>
                  <a:ext uri="{0D108BD9-81ED-4DB2-BD59-A6C34878D82A}">
                    <a16:rowId xmlns:a16="http://schemas.microsoft.com/office/drawing/2014/main" val="518203525"/>
                  </a:ext>
                </a:extLst>
              </a:tr>
            </a:tbl>
          </a:graphicData>
        </a:graphic>
      </p:graphicFrame>
      <p:graphicFrame>
        <p:nvGraphicFramePr>
          <p:cNvPr id="14" name="表格 13">
            <a:extLst>
              <a:ext uri="{FF2B5EF4-FFF2-40B4-BE49-F238E27FC236}">
                <a16:creationId xmlns:a16="http://schemas.microsoft.com/office/drawing/2014/main" id="{02353A76-59A3-4827-BB55-E7190A168723}"/>
              </a:ext>
            </a:extLst>
          </p:cNvPr>
          <p:cNvGraphicFramePr>
            <a:graphicFrameLocks noGrp="1"/>
          </p:cNvGraphicFramePr>
          <p:nvPr>
            <p:extLst>
              <p:ext uri="{D42A27DB-BD31-4B8C-83A1-F6EECF244321}">
                <p14:modId xmlns:p14="http://schemas.microsoft.com/office/powerpoint/2010/main" val="1286057574"/>
              </p:ext>
            </p:extLst>
          </p:nvPr>
        </p:nvGraphicFramePr>
        <p:xfrm>
          <a:off x="695986" y="5485925"/>
          <a:ext cx="10799999" cy="8863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algn="ctr" defTabSz="914400" rtl="0" eaLnBrk="1" latinLnBrk="0" hangingPunct="1"/>
                      <a:r>
                        <a:rPr lang="zh-TW" altLang="en-US" sz="14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3</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8">
                  <a:txBody>
                    <a:bodyPr/>
                    <a:lstStyle/>
                    <a:p>
                      <a:pPr algn="ctr"/>
                      <a:r>
                        <a:rPr lang="en-US" altLang="zh-TW" sz="1400" b="1" dirty="0">
                          <a:solidFill>
                            <a:schemeClr val="bg1"/>
                          </a:solidFill>
                        </a:rPr>
                        <a:t>5</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1021523"/>
                  </a:ext>
                </a:extLst>
              </a:tr>
            </a:tbl>
          </a:graphicData>
        </a:graphic>
      </p:graphicFrame>
      <p:grpSp>
        <p:nvGrpSpPr>
          <p:cNvPr id="17" name="群組 16">
            <a:extLst>
              <a:ext uri="{FF2B5EF4-FFF2-40B4-BE49-F238E27FC236}">
                <a16:creationId xmlns:a16="http://schemas.microsoft.com/office/drawing/2014/main" id="{621B59A1-7D7F-4122-9208-717B0E01D043}"/>
              </a:ext>
            </a:extLst>
          </p:cNvPr>
          <p:cNvGrpSpPr/>
          <p:nvPr/>
        </p:nvGrpSpPr>
        <p:grpSpPr>
          <a:xfrm>
            <a:off x="1783081" y="2849880"/>
            <a:ext cx="647700" cy="2636044"/>
            <a:chOff x="1754510" y="1858583"/>
            <a:chExt cx="683889" cy="3627342"/>
          </a:xfrm>
        </p:grpSpPr>
        <p:sp>
          <p:nvSpPr>
            <p:cNvPr id="18" name="流程圖: 程序 17">
              <a:extLst>
                <a:ext uri="{FF2B5EF4-FFF2-40B4-BE49-F238E27FC236}">
                  <a16:creationId xmlns:a16="http://schemas.microsoft.com/office/drawing/2014/main" id="{09964BC0-50AE-47FE-B180-A2A3A1AD9631}"/>
                </a:ext>
              </a:extLst>
            </p:cNvPr>
            <p:cNvSpPr/>
            <p:nvPr/>
          </p:nvSpPr>
          <p:spPr>
            <a:xfrm flipV="1">
              <a:off x="1754510" y="1858583"/>
              <a:ext cx="683889" cy="362734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流程圖: 程序 18">
              <a:extLst>
                <a:ext uri="{FF2B5EF4-FFF2-40B4-BE49-F238E27FC236}">
                  <a16:creationId xmlns:a16="http://schemas.microsoft.com/office/drawing/2014/main" id="{48A6457B-969A-4A7D-87D5-52A0DD32FCE4}"/>
                </a:ext>
              </a:extLst>
            </p:cNvPr>
            <p:cNvSpPr/>
            <p:nvPr/>
          </p:nvSpPr>
          <p:spPr>
            <a:xfrm>
              <a:off x="1842463" y="2690812"/>
              <a:ext cx="520700" cy="2795113"/>
            </a:xfrm>
            <a:prstGeom prst="flowChartProcess">
              <a:avLst/>
            </a:prstGeom>
            <a:solidFill>
              <a:srgbClr val="789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0" name="群組 19">
            <a:extLst>
              <a:ext uri="{FF2B5EF4-FFF2-40B4-BE49-F238E27FC236}">
                <a16:creationId xmlns:a16="http://schemas.microsoft.com/office/drawing/2014/main" id="{8E21F879-BFF5-4DB5-A652-A30455B78093}"/>
              </a:ext>
            </a:extLst>
          </p:cNvPr>
          <p:cNvGrpSpPr/>
          <p:nvPr/>
        </p:nvGrpSpPr>
        <p:grpSpPr>
          <a:xfrm>
            <a:off x="3077722" y="2971801"/>
            <a:ext cx="647700" cy="2514124"/>
            <a:chOff x="3032733" y="2561113"/>
            <a:chExt cx="683889" cy="2924812"/>
          </a:xfrm>
        </p:grpSpPr>
        <p:sp>
          <p:nvSpPr>
            <p:cNvPr id="21" name="流程圖: 程序 20">
              <a:extLst>
                <a:ext uri="{FF2B5EF4-FFF2-40B4-BE49-F238E27FC236}">
                  <a16:creationId xmlns:a16="http://schemas.microsoft.com/office/drawing/2014/main" id="{42F929CD-F09D-4E6F-8C6E-CBD32EF54CB1}"/>
                </a:ext>
              </a:extLst>
            </p:cNvPr>
            <p:cNvSpPr/>
            <p:nvPr/>
          </p:nvSpPr>
          <p:spPr>
            <a:xfrm flipV="1">
              <a:off x="3032733" y="2561113"/>
              <a:ext cx="683889" cy="292481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流程圖: 程序 21">
              <a:extLst>
                <a:ext uri="{FF2B5EF4-FFF2-40B4-BE49-F238E27FC236}">
                  <a16:creationId xmlns:a16="http://schemas.microsoft.com/office/drawing/2014/main" id="{D716DE71-E184-4033-B637-A2408032FEE1}"/>
                </a:ext>
              </a:extLst>
            </p:cNvPr>
            <p:cNvSpPr/>
            <p:nvPr/>
          </p:nvSpPr>
          <p:spPr>
            <a:xfrm>
              <a:off x="3126582" y="2619375"/>
              <a:ext cx="520700" cy="2866550"/>
            </a:xfrm>
            <a:prstGeom prst="flowChartProcess">
              <a:avLst/>
            </a:prstGeom>
            <a:solidFill>
              <a:srgbClr val="ABC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863081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線單箭頭接點 23">
            <a:extLst>
              <a:ext uri="{FF2B5EF4-FFF2-40B4-BE49-F238E27FC236}">
                <a16:creationId xmlns:a16="http://schemas.microsoft.com/office/drawing/2014/main" id="{457BF5CF-B5A3-4AF4-97A5-B244CCC13992}"/>
              </a:ext>
            </a:extLst>
          </p:cNvPr>
          <p:cNvCxnSpPr>
            <a:cxnSpLocks/>
            <a:endCxn id="17" idx="0"/>
          </p:cNvCxnSpPr>
          <p:nvPr/>
        </p:nvCxnSpPr>
        <p:spPr>
          <a:xfrm>
            <a:off x="9819788" y="3581400"/>
            <a:ext cx="0" cy="88132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群組 14">
            <a:extLst>
              <a:ext uri="{FF2B5EF4-FFF2-40B4-BE49-F238E27FC236}">
                <a16:creationId xmlns:a16="http://schemas.microsoft.com/office/drawing/2014/main" id="{B989D536-28F6-4741-B09A-753F404C8754}"/>
              </a:ext>
            </a:extLst>
          </p:cNvPr>
          <p:cNvGrpSpPr/>
          <p:nvPr/>
        </p:nvGrpSpPr>
        <p:grpSpPr>
          <a:xfrm>
            <a:off x="7894282" y="2388836"/>
            <a:ext cx="3851013" cy="1310657"/>
            <a:chOff x="7894282" y="2388836"/>
            <a:chExt cx="3851013" cy="1310657"/>
          </a:xfrm>
        </p:grpSpPr>
        <p:sp>
          <p:nvSpPr>
            <p:cNvPr id="5" name="橢圓 4">
              <a:extLst>
                <a:ext uri="{FF2B5EF4-FFF2-40B4-BE49-F238E27FC236}">
                  <a16:creationId xmlns:a16="http://schemas.microsoft.com/office/drawing/2014/main" id="{AFF7881D-1E7D-4094-8EB2-50EB47145C7A}"/>
                </a:ext>
              </a:extLst>
            </p:cNvPr>
            <p:cNvSpPr/>
            <p:nvPr/>
          </p:nvSpPr>
          <p:spPr>
            <a:xfrm>
              <a:off x="7894282" y="3156568"/>
              <a:ext cx="542925" cy="542925"/>
            </a:xfrm>
            <a:prstGeom prst="ellipse">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3</a:t>
              </a:r>
              <a:endParaRPr lang="zh-TW" altLang="en-US" b="1" dirty="0">
                <a:solidFill>
                  <a:schemeClr val="tx1"/>
                </a:solidFill>
              </a:endParaRPr>
            </a:p>
          </p:txBody>
        </p:sp>
        <p:sp>
          <p:nvSpPr>
            <p:cNvPr id="8" name="橢圓 7">
              <a:extLst>
                <a:ext uri="{FF2B5EF4-FFF2-40B4-BE49-F238E27FC236}">
                  <a16:creationId xmlns:a16="http://schemas.microsoft.com/office/drawing/2014/main" id="{B178BC55-3643-40DE-B5B9-F001599566A2}"/>
                </a:ext>
              </a:extLst>
            </p:cNvPr>
            <p:cNvSpPr/>
            <p:nvPr/>
          </p:nvSpPr>
          <p:spPr>
            <a:xfrm>
              <a:off x="9548326" y="3156568"/>
              <a:ext cx="542925" cy="542925"/>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9</a:t>
              </a:r>
              <a:endParaRPr lang="zh-TW" altLang="en-US" b="1" dirty="0">
                <a:solidFill>
                  <a:schemeClr val="tx1"/>
                </a:solidFill>
              </a:endParaRPr>
            </a:p>
          </p:txBody>
        </p:sp>
        <p:sp>
          <p:nvSpPr>
            <p:cNvPr id="9" name="橢圓 8">
              <a:extLst>
                <a:ext uri="{FF2B5EF4-FFF2-40B4-BE49-F238E27FC236}">
                  <a16:creationId xmlns:a16="http://schemas.microsoft.com/office/drawing/2014/main" id="{75428AB9-089F-46E1-A9ED-9BB91191E5C7}"/>
                </a:ext>
              </a:extLst>
            </p:cNvPr>
            <p:cNvSpPr/>
            <p:nvPr/>
          </p:nvSpPr>
          <p:spPr>
            <a:xfrm>
              <a:off x="11202370" y="3156568"/>
              <a:ext cx="542925" cy="542925"/>
            </a:xfrm>
            <a:prstGeom prst="ellipse">
              <a:avLst/>
            </a:prstGeom>
            <a:solidFill>
              <a:srgbClr val="CC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5</a:t>
              </a:r>
              <a:endParaRPr lang="zh-TW" altLang="en-US" b="1" dirty="0">
                <a:solidFill>
                  <a:schemeClr val="tx1"/>
                </a:solidFill>
              </a:endParaRPr>
            </a:p>
          </p:txBody>
        </p:sp>
        <p:cxnSp>
          <p:nvCxnSpPr>
            <p:cNvPr id="7" name="直線單箭頭接點 6">
              <a:extLst>
                <a:ext uri="{FF2B5EF4-FFF2-40B4-BE49-F238E27FC236}">
                  <a16:creationId xmlns:a16="http://schemas.microsoft.com/office/drawing/2014/main" id="{CA4CC287-5319-444B-BB9A-6AD5DE6D9D95}"/>
                </a:ext>
              </a:extLst>
            </p:cNvPr>
            <p:cNvCxnSpPr>
              <a:cxnSpLocks/>
              <a:endCxn id="5" idx="0"/>
            </p:cNvCxnSpPr>
            <p:nvPr/>
          </p:nvCxnSpPr>
          <p:spPr>
            <a:xfrm>
              <a:off x="8165745" y="2390775"/>
              <a:ext cx="0" cy="76579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1B07CFF0-3989-4344-9050-115305BCD810}"/>
                </a:ext>
              </a:extLst>
            </p:cNvPr>
            <p:cNvCxnSpPr>
              <a:cxnSpLocks/>
              <a:endCxn id="8" idx="0"/>
            </p:cNvCxnSpPr>
            <p:nvPr/>
          </p:nvCxnSpPr>
          <p:spPr>
            <a:xfrm>
              <a:off x="9819788" y="2388836"/>
              <a:ext cx="1" cy="76773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E6F1007C-8182-48B0-9A6D-E462ED3024E8}"/>
                </a:ext>
              </a:extLst>
            </p:cNvPr>
            <p:cNvCxnSpPr>
              <a:cxnSpLocks/>
            </p:cNvCxnSpPr>
            <p:nvPr/>
          </p:nvCxnSpPr>
          <p:spPr>
            <a:xfrm>
              <a:off x="11473832" y="2388836"/>
              <a:ext cx="2" cy="76676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Kaggle dataset</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4" name="圖片 3">
            <a:extLst>
              <a:ext uri="{FF2B5EF4-FFF2-40B4-BE49-F238E27FC236}">
                <a16:creationId xmlns:a16="http://schemas.microsoft.com/office/drawing/2014/main" id="{2BB60EDD-B06A-40F5-9F7D-AD49E8CC1043}"/>
              </a:ext>
            </a:extLst>
          </p:cNvPr>
          <p:cNvPicPr>
            <a:picLocks noChangeAspect="1"/>
          </p:cNvPicPr>
          <p:nvPr/>
        </p:nvPicPr>
        <p:blipFill>
          <a:blip r:embed="rId3"/>
          <a:stretch>
            <a:fillRect/>
          </a:stretch>
        </p:blipFill>
        <p:spPr>
          <a:xfrm>
            <a:off x="957224" y="1621815"/>
            <a:ext cx="6368867" cy="4732246"/>
          </a:xfrm>
          <a:prstGeom prst="rect">
            <a:avLst/>
          </a:prstGeom>
        </p:spPr>
      </p:pic>
      <p:pic>
        <p:nvPicPr>
          <p:cNvPr id="4102" name="Picture 6">
            <a:extLst>
              <a:ext uri="{FF2B5EF4-FFF2-40B4-BE49-F238E27FC236}">
                <a16:creationId xmlns:a16="http://schemas.microsoft.com/office/drawing/2014/main" id="{E338BA15-F593-4247-949B-8B1BA2390B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0" y="4773328"/>
            <a:ext cx="4709881" cy="460573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88E0927-E6DA-4ACE-96FF-B10D77C0E0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5115" y="1508605"/>
            <a:ext cx="4749347" cy="1152133"/>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圓角 16">
            <a:extLst>
              <a:ext uri="{FF2B5EF4-FFF2-40B4-BE49-F238E27FC236}">
                <a16:creationId xmlns:a16="http://schemas.microsoft.com/office/drawing/2014/main" id="{83BE9E0C-D440-4195-99D6-BC334A6D8C19}"/>
              </a:ext>
            </a:extLst>
          </p:cNvPr>
          <p:cNvSpPr/>
          <p:nvPr/>
        </p:nvSpPr>
        <p:spPr>
          <a:xfrm>
            <a:off x="9021502" y="4462726"/>
            <a:ext cx="1596572" cy="564185"/>
          </a:xfrm>
          <a:prstGeom prst="roundRect">
            <a:avLst/>
          </a:prstGeom>
          <a:solidFill>
            <a:srgbClr val="F8F8F8"/>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One Hot</a:t>
            </a:r>
            <a:endParaRPr lang="zh-TW" altLang="en-US" sz="2000" b="1" dirty="0">
              <a:solidFill>
                <a:schemeClr val="tx1"/>
              </a:solidFill>
            </a:endParaRPr>
          </a:p>
        </p:txBody>
      </p:sp>
      <p:sp>
        <p:nvSpPr>
          <p:cNvPr id="21" name="橢圓 20">
            <a:extLst>
              <a:ext uri="{FF2B5EF4-FFF2-40B4-BE49-F238E27FC236}">
                <a16:creationId xmlns:a16="http://schemas.microsoft.com/office/drawing/2014/main" id="{072B66A3-5CA0-4BF3-B750-1C837B8C72A6}"/>
              </a:ext>
            </a:extLst>
          </p:cNvPr>
          <p:cNvSpPr/>
          <p:nvPr/>
        </p:nvSpPr>
        <p:spPr>
          <a:xfrm>
            <a:off x="9548326" y="5811136"/>
            <a:ext cx="542925" cy="542925"/>
          </a:xfrm>
          <a:prstGeom prst="ellipse">
            <a:avLst/>
          </a:prstGeom>
          <a:solidFill>
            <a:srgbClr val="CC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chemeClr val="tx1"/>
              </a:solidFill>
            </a:endParaRPr>
          </a:p>
        </p:txBody>
      </p:sp>
      <p:cxnSp>
        <p:nvCxnSpPr>
          <p:cNvPr id="22" name="直線單箭頭接點 21">
            <a:extLst>
              <a:ext uri="{FF2B5EF4-FFF2-40B4-BE49-F238E27FC236}">
                <a16:creationId xmlns:a16="http://schemas.microsoft.com/office/drawing/2014/main" id="{E0F7CEAC-4207-45F8-8280-1C068906E3E0}"/>
              </a:ext>
            </a:extLst>
          </p:cNvPr>
          <p:cNvCxnSpPr>
            <a:cxnSpLocks/>
          </p:cNvCxnSpPr>
          <p:nvPr/>
        </p:nvCxnSpPr>
        <p:spPr>
          <a:xfrm>
            <a:off x="9819788" y="5043404"/>
            <a:ext cx="2" cy="76676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A8355939-7DB5-40D3-8D6F-F25DAD502875}"/>
              </a:ext>
            </a:extLst>
          </p:cNvPr>
          <p:cNvSpPr/>
          <p:nvPr/>
        </p:nvSpPr>
        <p:spPr>
          <a:xfrm>
            <a:off x="9610436" y="5897932"/>
            <a:ext cx="418704" cy="369332"/>
          </a:xfrm>
          <a:prstGeom prst="rect">
            <a:avLst/>
          </a:prstGeom>
        </p:spPr>
        <p:txBody>
          <a:bodyPr wrap="none">
            <a:spAutoFit/>
          </a:bodyPr>
          <a:lstStyle/>
          <a:p>
            <a:r>
              <a:rPr lang="en-US" altLang="zh-TW" b="1" dirty="0"/>
              <a:t>75</a:t>
            </a:r>
            <a:endParaRPr lang="zh-TW" altLang="en-US" dirty="0"/>
          </a:p>
        </p:txBody>
      </p:sp>
    </p:spTree>
    <p:extLst>
      <p:ext uri="{BB962C8B-B14F-4D97-AF65-F5344CB8AC3E}">
        <p14:creationId xmlns:p14="http://schemas.microsoft.com/office/powerpoint/2010/main" val="3785739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BC7E811-876D-4FD5-9D9C-9FF244267ACE}"/>
              </a:ext>
            </a:extLst>
          </p:cNvPr>
          <p:cNvPicPr>
            <a:picLocks noChangeAspect="1"/>
          </p:cNvPicPr>
          <p:nvPr/>
        </p:nvPicPr>
        <p:blipFill rotWithShape="1">
          <a:blip r:embed="rId3"/>
          <a:srcRect b="14575"/>
          <a:stretch/>
        </p:blipFill>
        <p:spPr>
          <a:xfrm>
            <a:off x="695986" y="2247900"/>
            <a:ext cx="10807610" cy="3626264"/>
          </a:xfrm>
          <a:prstGeom prst="rect">
            <a:avLst/>
          </a:prstGeom>
        </p:spPr>
      </p:pic>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7" name="表格 6">
            <a:extLst>
              <a:ext uri="{FF2B5EF4-FFF2-40B4-BE49-F238E27FC236}">
                <a16:creationId xmlns:a16="http://schemas.microsoft.com/office/drawing/2014/main" id="{F9F64B25-8E85-44C4-857D-A3F7FB91D141}"/>
              </a:ext>
            </a:extLst>
          </p:cNvPr>
          <p:cNvGraphicFramePr>
            <a:graphicFrameLocks noGrp="1"/>
          </p:cNvGraphicFramePr>
          <p:nvPr>
            <p:extLst>
              <p:ext uri="{D42A27DB-BD31-4B8C-83A1-F6EECF244321}">
                <p14:modId xmlns:p14="http://schemas.microsoft.com/office/powerpoint/2010/main" val="4214824680"/>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Feature Encode Challenge </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Kaggle dataset - Classification</a:t>
            </a:r>
            <a:endParaRPr lang="zh-TW" altLang="en-US" dirty="0">
              <a:solidFill>
                <a:srgbClr val="14365D"/>
              </a:solidFill>
              <a:latin typeface="Nunito SemiBold" panose="00000700000000000000" pitchFamily="2" charset="0"/>
            </a:endParaRPr>
          </a:p>
        </p:txBody>
      </p:sp>
      <p:graphicFrame>
        <p:nvGraphicFramePr>
          <p:cNvPr id="6" name="表格 5">
            <a:extLst>
              <a:ext uri="{FF2B5EF4-FFF2-40B4-BE49-F238E27FC236}">
                <a16:creationId xmlns:a16="http://schemas.microsoft.com/office/drawing/2014/main" id="{07D07A5B-D89A-44E3-B270-D428AF72F847}"/>
              </a:ext>
            </a:extLst>
          </p:cNvPr>
          <p:cNvGraphicFramePr>
            <a:graphicFrameLocks noGrp="1"/>
          </p:cNvGraphicFramePr>
          <p:nvPr>
            <p:extLst>
              <p:ext uri="{D42A27DB-BD31-4B8C-83A1-F6EECF244321}">
                <p14:modId xmlns:p14="http://schemas.microsoft.com/office/powerpoint/2010/main" val="3302741556"/>
              </p:ext>
            </p:extLst>
          </p:nvPr>
        </p:nvGraphicFramePr>
        <p:xfrm>
          <a:off x="695986" y="5485925"/>
          <a:ext cx="10799999" cy="8863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algn="ctr" defTabSz="914400" rtl="0" eaLnBrk="1" latinLnBrk="0" hangingPunct="1"/>
                      <a:r>
                        <a:rPr lang="en-US" altLang="zh-TW" sz="1400" b="1" kern="1200" dirty="0">
                          <a:solidFill>
                            <a:schemeClr val="bg1"/>
                          </a:solidFill>
                          <a:latin typeface="+mn-lt"/>
                          <a:ea typeface="+mn-ea"/>
                          <a:cs typeface="+mn-cs"/>
                        </a:rPr>
                        <a:t>83</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bg1"/>
                          </a:solidFill>
                          <a:latin typeface="+mn-lt"/>
                          <a:ea typeface="+mn-ea"/>
                          <a:cs typeface="+mn-cs"/>
                        </a:rPr>
                        <a:t>38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18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8">
                  <a:txBody>
                    <a:bodyPr/>
                    <a:lstStyle/>
                    <a:p>
                      <a:pPr algn="ctr"/>
                      <a:r>
                        <a:rPr lang="en-US" altLang="zh-TW" sz="1400" b="1" dirty="0">
                          <a:solidFill>
                            <a:schemeClr val="bg1"/>
                          </a:solidFill>
                        </a:rPr>
                        <a:t>5</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1021523"/>
                  </a:ext>
                </a:extLst>
              </a:tr>
            </a:tbl>
          </a:graphicData>
        </a:graphic>
      </p:graphicFrame>
      <p:grpSp>
        <p:nvGrpSpPr>
          <p:cNvPr id="8" name="群組 7">
            <a:extLst>
              <a:ext uri="{FF2B5EF4-FFF2-40B4-BE49-F238E27FC236}">
                <a16:creationId xmlns:a16="http://schemas.microsoft.com/office/drawing/2014/main" id="{6ECC0B17-EAA5-40DB-BAD2-69563859BBAF}"/>
              </a:ext>
            </a:extLst>
          </p:cNvPr>
          <p:cNvGrpSpPr/>
          <p:nvPr/>
        </p:nvGrpSpPr>
        <p:grpSpPr>
          <a:xfrm>
            <a:off x="1784511" y="2561113"/>
            <a:ext cx="555303" cy="2924812"/>
            <a:chOff x="1754510" y="2561113"/>
            <a:chExt cx="683889" cy="2924812"/>
          </a:xfrm>
        </p:grpSpPr>
        <p:sp>
          <p:nvSpPr>
            <p:cNvPr id="10" name="流程圖: 程序 9">
              <a:extLst>
                <a:ext uri="{FF2B5EF4-FFF2-40B4-BE49-F238E27FC236}">
                  <a16:creationId xmlns:a16="http://schemas.microsoft.com/office/drawing/2014/main" id="{910FBD2E-BFE5-4F28-BCA9-7ED2576E9E53}"/>
                </a:ext>
              </a:extLst>
            </p:cNvPr>
            <p:cNvSpPr/>
            <p:nvPr/>
          </p:nvSpPr>
          <p:spPr>
            <a:xfrm flipV="1">
              <a:off x="1754510" y="2561113"/>
              <a:ext cx="683889" cy="292481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流程圖: 程序 10">
              <a:extLst>
                <a:ext uri="{FF2B5EF4-FFF2-40B4-BE49-F238E27FC236}">
                  <a16:creationId xmlns:a16="http://schemas.microsoft.com/office/drawing/2014/main" id="{EC7977A2-A51A-443C-9334-EE9671C65EA3}"/>
                </a:ext>
              </a:extLst>
            </p:cNvPr>
            <p:cNvSpPr/>
            <p:nvPr/>
          </p:nvSpPr>
          <p:spPr>
            <a:xfrm>
              <a:off x="1842463" y="2690812"/>
              <a:ext cx="520700" cy="2795113"/>
            </a:xfrm>
            <a:prstGeom prst="flowChartProcess">
              <a:avLst/>
            </a:prstGeom>
            <a:solidFill>
              <a:srgbClr val="789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2" name="群組 11">
            <a:extLst>
              <a:ext uri="{FF2B5EF4-FFF2-40B4-BE49-F238E27FC236}">
                <a16:creationId xmlns:a16="http://schemas.microsoft.com/office/drawing/2014/main" id="{7F2DB1C7-64D2-4ECB-8262-42C57477F21B}"/>
              </a:ext>
            </a:extLst>
          </p:cNvPr>
          <p:cNvGrpSpPr/>
          <p:nvPr/>
        </p:nvGrpSpPr>
        <p:grpSpPr>
          <a:xfrm>
            <a:off x="3079152" y="2561113"/>
            <a:ext cx="555303" cy="2924812"/>
            <a:chOff x="3032733" y="2561113"/>
            <a:chExt cx="683889" cy="2924812"/>
          </a:xfrm>
        </p:grpSpPr>
        <p:sp>
          <p:nvSpPr>
            <p:cNvPr id="13" name="流程圖: 程序 12">
              <a:extLst>
                <a:ext uri="{FF2B5EF4-FFF2-40B4-BE49-F238E27FC236}">
                  <a16:creationId xmlns:a16="http://schemas.microsoft.com/office/drawing/2014/main" id="{C215B0AC-8155-4FF4-B021-DBA53FF07F82}"/>
                </a:ext>
              </a:extLst>
            </p:cNvPr>
            <p:cNvSpPr/>
            <p:nvPr/>
          </p:nvSpPr>
          <p:spPr>
            <a:xfrm flipV="1">
              <a:off x="3032733" y="2561113"/>
              <a:ext cx="683889" cy="292481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流程圖: 程序 13">
              <a:extLst>
                <a:ext uri="{FF2B5EF4-FFF2-40B4-BE49-F238E27FC236}">
                  <a16:creationId xmlns:a16="http://schemas.microsoft.com/office/drawing/2014/main" id="{6DA7F233-F95F-41C5-ABF1-FA767D08C911}"/>
                </a:ext>
              </a:extLst>
            </p:cNvPr>
            <p:cNvSpPr/>
            <p:nvPr/>
          </p:nvSpPr>
          <p:spPr>
            <a:xfrm>
              <a:off x="3126582" y="2619375"/>
              <a:ext cx="520700" cy="2866550"/>
            </a:xfrm>
            <a:prstGeom prst="flowChartProcess">
              <a:avLst/>
            </a:prstGeom>
            <a:solidFill>
              <a:srgbClr val="ABC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8695676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BC7E811-876D-4FD5-9D9C-9FF244267ACE}"/>
              </a:ext>
            </a:extLst>
          </p:cNvPr>
          <p:cNvPicPr>
            <a:picLocks noChangeAspect="1"/>
          </p:cNvPicPr>
          <p:nvPr/>
        </p:nvPicPr>
        <p:blipFill rotWithShape="1">
          <a:blip r:embed="rId3"/>
          <a:srcRect b="14575"/>
          <a:stretch/>
        </p:blipFill>
        <p:spPr>
          <a:xfrm>
            <a:off x="695986" y="2247900"/>
            <a:ext cx="10807610" cy="3626264"/>
          </a:xfrm>
          <a:prstGeom prst="rect">
            <a:avLst/>
          </a:prstGeom>
        </p:spPr>
      </p:pic>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7" name="表格 6">
            <a:extLst>
              <a:ext uri="{FF2B5EF4-FFF2-40B4-BE49-F238E27FC236}">
                <a16:creationId xmlns:a16="http://schemas.microsoft.com/office/drawing/2014/main" id="{F9F64B25-8E85-44C4-857D-A3F7FB91D141}"/>
              </a:ext>
            </a:extLst>
          </p:cNvPr>
          <p:cNvGraphicFramePr>
            <a:graphicFrameLocks noGrp="1"/>
          </p:cNvGraphicFramePr>
          <p:nvPr>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Feature Encode Challenge </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Kaggle dataset - Classification</a:t>
            </a:r>
            <a:endParaRPr lang="zh-TW" altLang="en-US" dirty="0">
              <a:solidFill>
                <a:srgbClr val="14365D"/>
              </a:solidFill>
              <a:latin typeface="Nunito SemiBold" panose="00000700000000000000" pitchFamily="2" charset="0"/>
            </a:endParaRPr>
          </a:p>
        </p:txBody>
      </p:sp>
      <p:graphicFrame>
        <p:nvGraphicFramePr>
          <p:cNvPr id="8" name="表格 7">
            <a:extLst>
              <a:ext uri="{FF2B5EF4-FFF2-40B4-BE49-F238E27FC236}">
                <a16:creationId xmlns:a16="http://schemas.microsoft.com/office/drawing/2014/main" id="{3A07BD74-84BF-4A04-858C-2DED27BB572C}"/>
              </a:ext>
            </a:extLst>
          </p:cNvPr>
          <p:cNvGraphicFramePr>
            <a:graphicFrameLocks noGrp="1"/>
          </p:cNvGraphicFramePr>
          <p:nvPr>
            <p:extLst>
              <p:ext uri="{D42A27DB-BD31-4B8C-83A1-F6EECF244321}">
                <p14:modId xmlns:p14="http://schemas.microsoft.com/office/powerpoint/2010/main" val="4164384972"/>
              </p:ext>
            </p:extLst>
          </p:nvPr>
        </p:nvGraphicFramePr>
        <p:xfrm>
          <a:off x="695986" y="5485925"/>
          <a:ext cx="10799999" cy="8863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algn="ctr" defTabSz="914400" rtl="0" eaLnBrk="1" latinLnBrk="0" hangingPunct="1"/>
                      <a:r>
                        <a:rPr lang="en-US" altLang="zh-TW" sz="1400" b="1" kern="1200" dirty="0">
                          <a:solidFill>
                            <a:schemeClr val="bg1"/>
                          </a:solidFill>
                          <a:latin typeface="+mn-lt"/>
                          <a:ea typeface="+mn-ea"/>
                          <a:cs typeface="+mn-cs"/>
                        </a:rPr>
                        <a:t>83</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bg1"/>
                          </a:solidFill>
                          <a:latin typeface="+mn-lt"/>
                          <a:ea typeface="+mn-ea"/>
                          <a:cs typeface="+mn-cs"/>
                        </a:rPr>
                        <a:t>38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18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8">
                  <a:txBody>
                    <a:bodyPr/>
                    <a:lstStyle/>
                    <a:p>
                      <a:pPr algn="ctr"/>
                      <a:r>
                        <a:rPr lang="en-US" altLang="zh-TW" sz="1400" b="1" dirty="0">
                          <a:solidFill>
                            <a:schemeClr val="bg1"/>
                          </a:solidFill>
                        </a:rPr>
                        <a:t>5</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1021523"/>
                  </a:ext>
                </a:extLst>
              </a:tr>
            </a:tbl>
          </a:graphicData>
        </a:graphic>
      </p:graphicFrame>
      <p:sp>
        <p:nvSpPr>
          <p:cNvPr id="4" name="矩形 3">
            <a:extLst>
              <a:ext uri="{FF2B5EF4-FFF2-40B4-BE49-F238E27FC236}">
                <a16:creationId xmlns:a16="http://schemas.microsoft.com/office/drawing/2014/main" id="{5F03D988-514E-4C83-924B-A421F77F3E61}"/>
              </a:ext>
            </a:extLst>
          </p:cNvPr>
          <p:cNvSpPr/>
          <p:nvPr/>
        </p:nvSpPr>
        <p:spPr>
          <a:xfrm>
            <a:off x="1762125" y="2238375"/>
            <a:ext cx="4533900" cy="32475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36455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Conclusion</a:t>
            </a:r>
          </a:p>
        </p:txBody>
      </p:sp>
      <p:sp>
        <p:nvSpPr>
          <p:cNvPr id="4" name="TextBox 5">
            <a:extLst>
              <a:ext uri="{FF2B5EF4-FFF2-40B4-BE49-F238E27FC236}">
                <a16:creationId xmlns:a16="http://schemas.microsoft.com/office/drawing/2014/main" id="{629759BC-6565-4788-B4E5-2922DC4F8011}"/>
              </a:ext>
            </a:extLst>
          </p:cNvPr>
          <p:cNvSpPr txBox="1"/>
          <p:nvPr/>
        </p:nvSpPr>
        <p:spPr>
          <a:xfrm>
            <a:off x="838200" y="1690688"/>
            <a:ext cx="10358336" cy="3884397"/>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this research, we develop a method to encode binary feature data into numerical data, which can compress the binary features information to reduce dimension while remaining a certain level in ML model classification performance.</a:t>
            </a:r>
            <a:r>
              <a:rPr lang="zh-TW" altLang="en-US" dirty="0">
                <a:solidFill>
                  <a:srgbClr val="000000"/>
                </a:solidFill>
                <a:latin typeface="Nunito Light"/>
              </a:rPr>
              <a:t> </a:t>
            </a:r>
            <a:r>
              <a:rPr lang="en-US" altLang="zh-TW" dirty="0">
                <a:solidFill>
                  <a:srgbClr val="000000"/>
                </a:solidFill>
                <a:latin typeface="Nunito Light"/>
              </a:rPr>
              <a:t>The main advantage of this method compare to traditional encoding methods are: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Encoding Binary features without group knowledge to numerical data.</a:t>
            </a:r>
          </a:p>
          <a:p>
            <a:pPr marL="342900" indent="-342900">
              <a:lnSpc>
                <a:spcPts val="3359"/>
              </a:lnSpc>
              <a:buFont typeface="+mj-lt"/>
              <a:buAutoNum type="arabicPeriod"/>
            </a:pPr>
            <a:r>
              <a:rPr lang="en-US" altLang="zh-TW" dirty="0">
                <a:solidFill>
                  <a:srgbClr val="000000"/>
                </a:solidFill>
                <a:latin typeface="Nunito Light"/>
              </a:rPr>
              <a:t>Adjust the number of features of encoded numerical data.</a:t>
            </a:r>
          </a:p>
          <a:p>
            <a:pPr marL="342900" indent="-342900">
              <a:lnSpc>
                <a:spcPts val="3359"/>
              </a:lnSpc>
              <a:buFont typeface="+mj-lt"/>
              <a:buAutoNum type="arabicPeriod"/>
            </a:pPr>
            <a:r>
              <a:rPr lang="en-US" altLang="zh-TW" dirty="0">
                <a:solidFill>
                  <a:srgbClr val="000000"/>
                </a:solidFill>
                <a:latin typeface="Nunito Light"/>
              </a:rPr>
              <a:t>Remain ML</a:t>
            </a:r>
            <a:r>
              <a:rPr lang="zh-TW" altLang="en-US" dirty="0">
                <a:solidFill>
                  <a:srgbClr val="000000"/>
                </a:solidFill>
                <a:latin typeface="Nunito Light"/>
              </a:rPr>
              <a:t> </a:t>
            </a:r>
            <a:r>
              <a:rPr lang="en-US" altLang="zh-TW" dirty="0">
                <a:solidFill>
                  <a:srgbClr val="000000"/>
                </a:solidFill>
                <a:latin typeface="Nunito Light"/>
              </a:rPr>
              <a:t>model performance with certain sequencing method.</a:t>
            </a:r>
          </a:p>
          <a:p>
            <a:pPr indent="457200">
              <a:lnSpc>
                <a:spcPts val="3359"/>
              </a:lnSpc>
            </a:pPr>
            <a:endParaRPr lang="en-US" altLang="zh-TW" dirty="0">
              <a:solidFill>
                <a:srgbClr val="000000"/>
              </a:solidFill>
              <a:latin typeface="Nunito Light"/>
            </a:endParaRPr>
          </a:p>
        </p:txBody>
      </p:sp>
      <p:sp>
        <p:nvSpPr>
          <p:cNvPr id="5" name="頁尾版面配置區 3">
            <a:extLst>
              <a:ext uri="{FF2B5EF4-FFF2-40B4-BE49-F238E27FC236}">
                <a16:creationId xmlns:a16="http://schemas.microsoft.com/office/drawing/2014/main" id="{22B09E84-371C-4B02-8008-D28A1BCC0E0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2359880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表格 14">
            <a:extLst>
              <a:ext uri="{FF2B5EF4-FFF2-40B4-BE49-F238E27FC236}">
                <a16:creationId xmlns:a16="http://schemas.microsoft.com/office/drawing/2014/main" id="{F5295016-E1A9-4A59-BB42-17AA4DD0E808}"/>
              </a:ext>
            </a:extLst>
          </p:cNvPr>
          <p:cNvGraphicFramePr>
            <a:graphicFrameLocks noGrp="1"/>
          </p:cNvGraphicFramePr>
          <p:nvPr>
            <p:extLst>
              <p:ext uri="{D42A27DB-BD31-4B8C-83A1-F6EECF244321}">
                <p14:modId xmlns:p14="http://schemas.microsoft.com/office/powerpoint/2010/main" val="1477067849"/>
              </p:ext>
            </p:extLst>
          </p:nvPr>
        </p:nvGraphicFramePr>
        <p:xfrm>
          <a:off x="667133" y="1542844"/>
          <a:ext cx="1441067" cy="2090190"/>
        </p:xfrm>
        <a:graphic>
          <a:graphicData uri="http://schemas.openxmlformats.org/drawingml/2006/table">
            <a:tbl>
              <a:tblPr firstRow="1" bandRow="1">
                <a:tableStyleId>{5C22544A-7EE6-4342-B048-85BDC9FD1C3A}</a:tableStyleId>
              </a:tblPr>
              <a:tblGrid>
                <a:gridCol w="304417">
                  <a:extLst>
                    <a:ext uri="{9D8B030D-6E8A-4147-A177-3AD203B41FA5}">
                      <a16:colId xmlns:a16="http://schemas.microsoft.com/office/drawing/2014/main" val="1274242888"/>
                    </a:ext>
                  </a:extLst>
                </a:gridCol>
                <a:gridCol w="1136650">
                  <a:extLst>
                    <a:ext uri="{9D8B030D-6E8A-4147-A177-3AD203B41FA5}">
                      <a16:colId xmlns:a16="http://schemas.microsoft.com/office/drawing/2014/main" val="1965267738"/>
                    </a:ext>
                  </a:extLst>
                </a:gridCol>
              </a:tblGrid>
              <a:tr h="418038">
                <a:tc rowSpan="5">
                  <a:txBody>
                    <a:bodyPr/>
                    <a:lstStyle/>
                    <a:p>
                      <a:pPr algn="ctr"/>
                      <a:r>
                        <a:rPr lang="en-US" altLang="zh-TW" sz="1600" b="1" kern="1200" dirty="0">
                          <a:solidFill>
                            <a:schemeClr val="lt1"/>
                          </a:solidFill>
                          <a:latin typeface="+mn-lt"/>
                          <a:ea typeface="+mn-ea"/>
                          <a:cs typeface="+mn-cs"/>
                        </a:rPr>
                        <a:t>Categorical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solidFill>
                      <a:srgbClr val="C00000"/>
                    </a:solidFill>
                  </a:tcPr>
                </a:tc>
                <a:tc>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C47660"/>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Cow</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Tuna</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Frog</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3" name="頁尾版面配置區 2">
            <a:extLst>
              <a:ext uri="{FF2B5EF4-FFF2-40B4-BE49-F238E27FC236}">
                <a16:creationId xmlns:a16="http://schemas.microsoft.com/office/drawing/2014/main" id="{B6A46A41-6C34-467E-8446-8396D4CBEFD9}"/>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7" name="圖片 6">
            <a:extLst>
              <a:ext uri="{FF2B5EF4-FFF2-40B4-BE49-F238E27FC236}">
                <a16:creationId xmlns:a16="http://schemas.microsoft.com/office/drawing/2014/main" id="{5B9B7661-907F-4899-BC8A-F23840AC8ECF}"/>
              </a:ext>
            </a:extLst>
          </p:cNvPr>
          <p:cNvPicPr>
            <a:picLocks noChangeAspect="1"/>
          </p:cNvPicPr>
          <p:nvPr/>
        </p:nvPicPr>
        <p:blipFill rotWithShape="1">
          <a:blip r:embed="rId3"/>
          <a:srcRect l="4354" r="35947" b="30208"/>
          <a:stretch/>
        </p:blipFill>
        <p:spPr>
          <a:xfrm>
            <a:off x="6882653" y="3223633"/>
            <a:ext cx="4471147" cy="3229860"/>
          </a:xfrm>
          <a:prstGeom prst="rect">
            <a:avLst/>
          </a:prstGeom>
        </p:spPr>
      </p:pic>
      <p:sp>
        <p:nvSpPr>
          <p:cNvPr id="8" name="標題 1">
            <a:extLst>
              <a:ext uri="{FF2B5EF4-FFF2-40B4-BE49-F238E27FC236}">
                <a16:creationId xmlns:a16="http://schemas.microsoft.com/office/drawing/2014/main" id="{93010EFE-F7EE-4161-9847-9CA62B997FB6}"/>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pic>
        <p:nvPicPr>
          <p:cNvPr id="11" name="圖片 10">
            <a:extLst>
              <a:ext uri="{FF2B5EF4-FFF2-40B4-BE49-F238E27FC236}">
                <a16:creationId xmlns:a16="http://schemas.microsoft.com/office/drawing/2014/main" id="{47F62B32-5405-4725-9BE9-5506D893FC30}"/>
              </a:ext>
            </a:extLst>
          </p:cNvPr>
          <p:cNvPicPr>
            <a:picLocks noChangeAspect="1"/>
          </p:cNvPicPr>
          <p:nvPr/>
        </p:nvPicPr>
        <p:blipFill rotWithShape="1">
          <a:blip r:embed="rId4"/>
          <a:srcRect t="14838" b="22004"/>
          <a:stretch/>
        </p:blipFill>
        <p:spPr>
          <a:xfrm>
            <a:off x="7009265" y="1859818"/>
            <a:ext cx="4344535" cy="1325563"/>
          </a:xfrm>
          <a:prstGeom prst="rect">
            <a:avLst/>
          </a:prstGeom>
        </p:spPr>
      </p:pic>
      <p:graphicFrame>
        <p:nvGraphicFramePr>
          <p:cNvPr id="14" name="表格 13">
            <a:extLst>
              <a:ext uri="{FF2B5EF4-FFF2-40B4-BE49-F238E27FC236}">
                <a16:creationId xmlns:a16="http://schemas.microsoft.com/office/drawing/2014/main" id="{1A88C061-ACB1-4B27-AD58-FFC06FDCD7C6}"/>
              </a:ext>
            </a:extLst>
          </p:cNvPr>
          <p:cNvGraphicFramePr>
            <a:graphicFrameLocks noGrp="1"/>
          </p:cNvGraphicFramePr>
          <p:nvPr>
            <p:extLst>
              <p:ext uri="{D42A27DB-BD31-4B8C-83A1-F6EECF244321}">
                <p14:modId xmlns:p14="http://schemas.microsoft.com/office/powerpoint/2010/main" val="2575092962"/>
              </p:ext>
            </p:extLst>
          </p:nvPr>
        </p:nvGraphicFramePr>
        <p:xfrm>
          <a:off x="667133" y="3848122"/>
          <a:ext cx="4980422" cy="2508228"/>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tblGrid>
              <a:tr h="418038">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Binary</a:t>
                      </a:r>
                      <a:endParaRPr lang="zh-TW" altLang="en-US" sz="1600" dirty="0"/>
                    </a:p>
                  </a:txBody>
                  <a:tcPr marL="60078" marR="60078" marT="30040" marB="30040" vert="eaVert" anchor="ctr">
                    <a:lnL w="38100" cap="flat" cmpd="sng" algn="ctr">
                      <a:solidFill>
                        <a:srgbClr val="1F4E79"/>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E79"/>
                    </a:solidFill>
                  </a:tcPr>
                </a:tc>
                <a:tc gridSpan="8">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14365D"/>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C4766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extLst>
                  <a:ext uri="{0D108BD9-81ED-4DB2-BD59-A6C34878D82A}">
                    <a16:rowId xmlns:a16="http://schemas.microsoft.com/office/drawing/2014/main" val="3658844198"/>
                  </a:ext>
                </a:extLst>
              </a:tr>
              <a:tr h="418038">
                <a:tc vMerge="1">
                  <a:txBody>
                    <a:bodyPr/>
                    <a:lstStyle/>
                    <a:p>
                      <a:pPr algn="ct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row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a:t>
                      </a:r>
                      <a:endParaRPr lang="zh-TW" altLang="en-US" sz="1200" dirty="0">
                        <a:solidFill>
                          <a:schemeClr val="tx1"/>
                        </a:solidFill>
                      </a:endParaRPr>
                    </a:p>
                  </a:txBody>
                  <a:tcPr marL="60078" marR="60078" marT="30040" marB="30040" anchor="ctr">
                    <a:lnT w="38100" cmpd="sng">
                      <a:noFill/>
                    </a:lnT>
                    <a:lnB w="38100" cap="flat" cmpd="sng" algn="ctr">
                      <a:solidFill>
                        <a:srgbClr val="1F4E79"/>
                      </a:solidFill>
                      <a:prstDash val="solid"/>
                      <a:round/>
                      <a:headEnd type="none" w="med" len="med"/>
                      <a:tailEnd type="none" w="med" len="med"/>
                    </a:lnB>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R w="38100" cap="flat" cmpd="sng" algn="ctr">
                      <a:solidFill>
                        <a:srgbClr val="14365D"/>
                      </a:solidFill>
                      <a:prstDash val="solid"/>
                      <a:round/>
                      <a:headEnd type="none" w="med" len="med"/>
                      <a:tailEnd type="none" w="med" len="med"/>
                    </a:lnR>
                    <a:lnT w="38100" cmpd="sng">
                      <a:noFill/>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pSp>
        <p:nvGrpSpPr>
          <p:cNvPr id="16" name="群組 15">
            <a:extLst>
              <a:ext uri="{FF2B5EF4-FFF2-40B4-BE49-F238E27FC236}">
                <a16:creationId xmlns:a16="http://schemas.microsoft.com/office/drawing/2014/main" id="{354B3E49-D58E-4027-AC78-44CEA7C7E3C1}"/>
              </a:ext>
            </a:extLst>
          </p:cNvPr>
          <p:cNvGrpSpPr/>
          <p:nvPr/>
        </p:nvGrpSpPr>
        <p:grpSpPr>
          <a:xfrm>
            <a:off x="2108200" y="2439370"/>
            <a:ext cx="4471941" cy="1408752"/>
            <a:chOff x="4746371" y="2476501"/>
            <a:chExt cx="1977157" cy="952499"/>
          </a:xfrm>
        </p:grpSpPr>
        <p:sp>
          <p:nvSpPr>
            <p:cNvPr id="17" name="箭號: 彎曲 16">
              <a:extLst>
                <a:ext uri="{FF2B5EF4-FFF2-40B4-BE49-F238E27FC236}">
                  <a16:creationId xmlns:a16="http://schemas.microsoft.com/office/drawing/2014/main" id="{3C1DFE08-862D-4588-B371-B6E4373EEF9B}"/>
                </a:ext>
              </a:extLst>
            </p:cNvPr>
            <p:cNvSpPr/>
            <p:nvPr/>
          </p:nvSpPr>
          <p:spPr>
            <a:xfrm rot="5400000">
              <a:off x="4825820" y="2397053"/>
              <a:ext cx="952498" cy="1111395"/>
            </a:xfrm>
            <a:prstGeom prst="bentArrow">
              <a:avLst>
                <a:gd name="adj1" fmla="val 27172"/>
                <a:gd name="adj2" fmla="val 25000"/>
                <a:gd name="adj3" fmla="val 27808"/>
                <a:gd name="adj4" fmla="val 43750"/>
              </a:avLst>
            </a:prstGeom>
            <a:gradFill>
              <a:gsLst>
                <a:gs pos="100000">
                  <a:srgbClr val="C00000"/>
                </a:gs>
                <a:gs pos="0">
                  <a:srgbClr val="1F4E79"/>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gradFill>
                  <a:gsLst>
                    <a:gs pos="0">
                      <a:schemeClr val="accent1">
                        <a:lumMod val="5000"/>
                        <a:lumOff val="95000"/>
                      </a:schemeClr>
                    </a:gs>
                    <a:gs pos="100000">
                      <a:schemeClr val="accent1">
                        <a:lumMod val="30000"/>
                        <a:lumOff val="70000"/>
                      </a:schemeClr>
                    </a:gs>
                  </a:gsLst>
                  <a:lin ang="5400000" scaled="1"/>
                </a:gradFill>
              </a:endParaRPr>
            </a:p>
          </p:txBody>
        </p:sp>
        <p:sp>
          <p:nvSpPr>
            <p:cNvPr id="18" name="文字方塊 17">
              <a:extLst>
                <a:ext uri="{FF2B5EF4-FFF2-40B4-BE49-F238E27FC236}">
                  <a16:creationId xmlns:a16="http://schemas.microsoft.com/office/drawing/2014/main" id="{5951A5D7-A857-4090-B079-511FD0A85555}"/>
                </a:ext>
              </a:extLst>
            </p:cNvPr>
            <p:cNvSpPr txBox="1"/>
            <p:nvPr/>
          </p:nvSpPr>
          <p:spPr>
            <a:xfrm>
              <a:off x="4992005" y="2476501"/>
              <a:ext cx="1731523" cy="258451"/>
            </a:xfrm>
            <a:prstGeom prst="rect">
              <a:avLst/>
            </a:prstGeom>
            <a:noFill/>
          </p:spPr>
          <p:txBody>
            <a:bodyPr wrap="square" rtlCol="0">
              <a:spAutoFit/>
            </a:bodyPr>
            <a:lstStyle/>
            <a:p>
              <a:r>
                <a:rPr lang="en-US" altLang="zh-TW" dirty="0">
                  <a:solidFill>
                    <a:schemeClr val="bg1"/>
                  </a:solidFill>
                </a:rPr>
                <a:t>One Hot</a:t>
              </a:r>
              <a:endParaRPr lang="zh-TW" altLang="en-US" dirty="0">
                <a:solidFill>
                  <a:schemeClr val="bg1"/>
                </a:solidFill>
              </a:endParaRPr>
            </a:p>
          </p:txBody>
        </p:sp>
      </p:grpSp>
    </p:spTree>
    <p:extLst>
      <p:ext uri="{BB962C8B-B14F-4D97-AF65-F5344CB8AC3E}">
        <p14:creationId xmlns:p14="http://schemas.microsoft.com/office/powerpoint/2010/main" val="29630356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E7E7E7"/>
        </a:solidFill>
        <a:effectLst/>
      </p:bgPr>
    </p:bg>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C9F1B886-7F56-4E0F-91ED-F16544743C39}"/>
              </a:ext>
            </a:extLst>
          </p:cNvPr>
          <p:cNvGrpSpPr/>
          <p:nvPr/>
        </p:nvGrpSpPr>
        <p:grpSpPr>
          <a:xfrm>
            <a:off x="-464720" y="-2071"/>
            <a:ext cx="12772833" cy="6860071"/>
            <a:chOff x="-238221" y="-2071"/>
            <a:chExt cx="12772833" cy="6860071"/>
          </a:xfrm>
        </p:grpSpPr>
        <p:pic>
          <p:nvPicPr>
            <p:cNvPr id="11" name="Picture 4" descr="https://miro.medium.com/max/828/1*vSq_qbgw1xhR86DFMlMgUQ.jpeg">
              <a:extLst>
                <a:ext uri="{FF2B5EF4-FFF2-40B4-BE49-F238E27FC236}">
                  <a16:creationId xmlns:a16="http://schemas.microsoft.com/office/drawing/2014/main" id="{5EB97C2F-996A-4F22-A270-4142502593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5532"/>
            <a:stretch/>
          </p:blipFill>
          <p:spPr bwMode="auto">
            <a:xfrm>
              <a:off x="-52608" y="2071"/>
              <a:ext cx="7535627" cy="6855929"/>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A7765A02-189A-46AE-A0C0-4CF6CB15B9AE}"/>
                </a:ext>
              </a:extLst>
            </p:cNvPr>
            <p:cNvSpPr/>
            <p:nvPr/>
          </p:nvSpPr>
          <p:spPr>
            <a:xfrm>
              <a:off x="-238221" y="-2071"/>
              <a:ext cx="12772833" cy="6858000"/>
            </a:xfrm>
            <a:prstGeom prst="rect">
              <a:avLst/>
            </a:prstGeom>
            <a:solidFill>
              <a:srgbClr val="14365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6" name="TextBox 3">
            <a:extLst>
              <a:ext uri="{FF2B5EF4-FFF2-40B4-BE49-F238E27FC236}">
                <a16:creationId xmlns:a16="http://schemas.microsoft.com/office/drawing/2014/main" id="{8A1333F3-07D0-4BF6-A29B-B834650251A7}"/>
              </a:ext>
            </a:extLst>
          </p:cNvPr>
          <p:cNvSpPr txBox="1"/>
          <p:nvPr/>
        </p:nvSpPr>
        <p:spPr>
          <a:xfrm>
            <a:off x="7568302" y="702619"/>
            <a:ext cx="4415417" cy="1150315"/>
          </a:xfrm>
          <a:prstGeom prst="rect">
            <a:avLst/>
          </a:prstGeom>
        </p:spPr>
        <p:txBody>
          <a:bodyPr wrap="square" lIns="0" tIns="0" rIns="0" bIns="0" rtlCol="0" anchor="t">
            <a:spAutoFit/>
          </a:bodyPr>
          <a:lstStyle/>
          <a:p>
            <a:pPr>
              <a:lnSpc>
                <a:spcPts val="9799"/>
              </a:lnSpc>
            </a:pPr>
            <a:r>
              <a:rPr lang="en-US" sz="4800" dirty="0">
                <a:solidFill>
                  <a:srgbClr val="D6C9B9"/>
                </a:solidFill>
                <a:latin typeface="Nunito Bold"/>
              </a:rPr>
              <a:t>Overview</a:t>
            </a:r>
          </a:p>
        </p:txBody>
      </p:sp>
      <p:sp>
        <p:nvSpPr>
          <p:cNvPr id="10" name="TextBox 4">
            <a:extLst>
              <a:ext uri="{FF2B5EF4-FFF2-40B4-BE49-F238E27FC236}">
                <a16:creationId xmlns:a16="http://schemas.microsoft.com/office/drawing/2014/main" id="{2F8E098A-F48E-4C04-B857-26733753B581}"/>
              </a:ext>
            </a:extLst>
          </p:cNvPr>
          <p:cNvSpPr txBox="1"/>
          <p:nvPr/>
        </p:nvSpPr>
        <p:spPr>
          <a:xfrm>
            <a:off x="7568302" y="1992634"/>
            <a:ext cx="4177198" cy="2723823"/>
          </a:xfrm>
          <a:prstGeom prst="rect">
            <a:avLst/>
          </a:prstGeom>
        </p:spPr>
        <p:txBody>
          <a:bodyPr wrap="square" lIns="0" tIns="0" rIns="0" bIns="0" rtlCol="0" anchor="t">
            <a:spAutoFit/>
          </a:bodyPr>
          <a:lstStyle/>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Motivation</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Introduction</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Methodology</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Case study</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Conclusion</a:t>
            </a:r>
          </a:p>
        </p:txBody>
      </p:sp>
      <p:pic>
        <p:nvPicPr>
          <p:cNvPr id="1026" name="Picture 2" descr="https://cdn-icons-png.flaticon.com/512/2362/2362335.png">
            <a:extLst>
              <a:ext uri="{FF2B5EF4-FFF2-40B4-BE49-F238E27FC236}">
                <a16:creationId xmlns:a16="http://schemas.microsoft.com/office/drawing/2014/main" id="{B05D9561-3467-4416-9510-1219C3305B8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2598112" y="4806427"/>
            <a:ext cx="3099846" cy="3099846"/>
          </a:xfrm>
          <a:prstGeom prst="rect">
            <a:avLst/>
          </a:prstGeom>
          <a:noFill/>
          <a:extLst>
            <a:ext uri="{909E8E84-426E-40DD-AFC4-6F175D3DCCD1}">
              <a14:hiddenFill xmlns:a14="http://schemas.microsoft.com/office/drawing/2010/main">
                <a:solidFill>
                  <a:srgbClr val="FFFFFF"/>
                </a:solidFill>
              </a14:hiddenFill>
            </a:ext>
          </a:extLst>
        </p:spPr>
      </p:pic>
      <p:sp>
        <p:nvSpPr>
          <p:cNvPr id="9" name="頁尾版面配置區 3">
            <a:extLst>
              <a:ext uri="{FF2B5EF4-FFF2-40B4-BE49-F238E27FC236}">
                <a16:creationId xmlns:a16="http://schemas.microsoft.com/office/drawing/2014/main" id="{50D73C31-1D63-4D5B-BB8B-0955B918981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2401908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03B75D-4134-4AD5-B102-F904A86F07B1}"/>
              </a:ext>
            </a:extLst>
          </p:cNvPr>
          <p:cNvSpPr>
            <a:spLocks noGrp="1"/>
          </p:cNvSpPr>
          <p:nvPr>
            <p:ph type="title"/>
          </p:nvPr>
        </p:nvSpPr>
        <p:spPr/>
        <p:txBody>
          <a:bodyPr/>
          <a:lstStyle/>
          <a:p>
            <a:r>
              <a:rPr lang="en-US" altLang="zh-TW" dirty="0">
                <a:solidFill>
                  <a:srgbClr val="14365C"/>
                </a:solidFill>
              </a:rPr>
              <a:t>Introduction - cont.</a:t>
            </a:r>
            <a:endParaRPr lang="zh-TW" altLang="en-US" dirty="0"/>
          </a:p>
        </p:txBody>
      </p:sp>
      <p:sp>
        <p:nvSpPr>
          <p:cNvPr id="3" name="頁尾版面配置區 2">
            <a:extLst>
              <a:ext uri="{FF2B5EF4-FFF2-40B4-BE49-F238E27FC236}">
                <a16:creationId xmlns:a16="http://schemas.microsoft.com/office/drawing/2014/main" id="{60E31A77-2D0E-459D-9E36-E08DBD62A63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mc:AlternateContent xmlns:mc="http://schemas.openxmlformats.org/markup-compatibility/2006" xmlns:a14="http://schemas.microsoft.com/office/drawing/2010/main">
        <mc:Choice Requires="a14">
          <p:sp>
            <p:nvSpPr>
              <p:cNvPr id="7" name="TextBox 5">
                <a:extLst>
                  <a:ext uri="{FF2B5EF4-FFF2-40B4-BE49-F238E27FC236}">
                    <a16:creationId xmlns:a16="http://schemas.microsoft.com/office/drawing/2014/main" id="{E27CCD49-B4A2-454A-8837-051701A08B71}"/>
                  </a:ext>
                </a:extLst>
              </p:cNvPr>
              <p:cNvSpPr txBox="1"/>
              <p:nvPr/>
            </p:nvSpPr>
            <p:spPr>
              <a:xfrm>
                <a:off x="838200" y="1690688"/>
                <a:ext cx="5112657"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Assume the original binary data has </a:t>
                </a:r>
                <a:r>
                  <a:rPr lang="en-US" altLang="zh-TW" dirty="0" err="1">
                    <a:solidFill>
                      <a:srgbClr val="000000"/>
                    </a:solidFill>
                    <a:latin typeface="Nunito Light"/>
                  </a:rPr>
                  <a:t>i</a:t>
                </a:r>
                <a:r>
                  <a:rPr lang="en-US" altLang="zh-TW" dirty="0">
                    <a:solidFill>
                      <a:srgbClr val="000000"/>
                    </a:solidFill>
                    <a:latin typeface="Nunito Light"/>
                  </a:rPr>
                  <a:t> features, we assign a column group for each feature. Than rearrange features in each group, before conducting BCD encoding.</a:t>
                </a:r>
              </a:p>
              <a:p>
                <a:pPr indent="457200">
                  <a:lnSpc>
                    <a:spcPts val="3359"/>
                  </a:lnSpc>
                </a:pPr>
                <a:r>
                  <a:rPr lang="en-US" altLang="zh-TW" dirty="0">
                    <a:solidFill>
                      <a:srgbClr val="000000"/>
                    </a:solidFill>
                    <a:latin typeface="Nunito Light"/>
                  </a:rPr>
                  <a:t>The goal is to find the optimal </a:t>
                </a:r>
                <a14:m>
                  <m:oMath xmlns:m="http://schemas.openxmlformats.org/officeDocument/2006/math">
                    <m:sSub>
                      <m:sSubPr>
                        <m:ctrlPr>
                          <a:rPr lang="en-US" altLang="zh-TW" i="1">
                            <a:solidFill>
                              <a:schemeClr val="dk1"/>
                            </a:solidFill>
                            <a:latin typeface="Cambria Math" panose="02040503050406030204" pitchFamily="18" charset="0"/>
                          </a:rPr>
                        </m:ctrlPr>
                      </m:sSubPr>
                      <m:e>
                        <m:r>
                          <a:rPr lang="en-US" altLang="zh-TW" i="1">
                            <a:solidFill>
                              <a:schemeClr val="dk1"/>
                            </a:solidFill>
                            <a:latin typeface="Cambria Math" panose="02040503050406030204" pitchFamily="18" charset="0"/>
                          </a:rPr>
                          <m:t>𝐺</m:t>
                        </m:r>
                      </m:e>
                      <m:sub>
                        <m:r>
                          <a:rPr lang="en-US" altLang="zh-TW" i="1">
                            <a:solidFill>
                              <a:schemeClr val="dk1"/>
                            </a:solidFill>
                            <a:latin typeface="Cambria Math" panose="02040503050406030204" pitchFamily="18" charset="0"/>
                          </a:rPr>
                          <m:t>𝑗</m:t>
                        </m:r>
                      </m:sub>
                    </m:sSub>
                  </m:oMath>
                </a14:m>
                <a:r>
                  <a:rPr lang="en-US" altLang="zh-TW" dirty="0">
                    <a:solidFill>
                      <a:srgbClr val="000000"/>
                    </a:solidFill>
                    <a:latin typeface="Nunito Light"/>
                  </a:rPr>
                  <a:t> and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𝑆</m:t>
                        </m:r>
                      </m:e>
                      <m:sub>
                        <m:r>
                          <a:rPr lang="en-US" altLang="zh-TW" i="1">
                            <a:latin typeface="Cambria Math" panose="02040503050406030204" pitchFamily="18" charset="0"/>
                          </a:rPr>
                          <m:t>𝑗</m:t>
                        </m:r>
                      </m:sub>
                    </m:sSub>
                  </m:oMath>
                </a14:m>
                <a:r>
                  <a:rPr lang="en-US" altLang="zh-TW" dirty="0">
                    <a:solidFill>
                      <a:srgbClr val="000000"/>
                    </a:solidFill>
                    <a:latin typeface="Nunito Light"/>
                  </a:rPr>
                  <a:t> , such that the encoded numerical data have even or better classification performance in ML model.</a:t>
                </a:r>
              </a:p>
            </p:txBody>
          </p:sp>
        </mc:Choice>
        <mc:Fallback xmlns="">
          <p:sp>
            <p:nvSpPr>
              <p:cNvPr id="7" name="TextBox 5">
                <a:extLst>
                  <a:ext uri="{FF2B5EF4-FFF2-40B4-BE49-F238E27FC236}">
                    <a16:creationId xmlns:a16="http://schemas.microsoft.com/office/drawing/2014/main" id="{E27CCD49-B4A2-454A-8837-051701A08B71}"/>
                  </a:ext>
                </a:extLst>
              </p:cNvPr>
              <p:cNvSpPr txBox="1">
                <a:spLocks noRot="1" noChangeAspect="1" noMove="1" noResize="1" noEditPoints="1" noAdjustHandles="1" noChangeArrowheads="1" noChangeShapeType="1" noTextEdit="1"/>
              </p:cNvSpPr>
              <p:nvPr/>
            </p:nvSpPr>
            <p:spPr>
              <a:xfrm>
                <a:off x="838200" y="1690688"/>
                <a:ext cx="5112657" cy="3012363"/>
              </a:xfrm>
              <a:prstGeom prst="rect">
                <a:avLst/>
              </a:prstGeom>
              <a:blipFill>
                <a:blip r:embed="rId3"/>
                <a:stretch>
                  <a:fillRect l="-2864" r="-3580" b="-404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1089E63D-FA9A-480B-9301-E7BB05C9BF7D}"/>
                  </a:ext>
                </a:extLst>
              </p:cNvPr>
              <p:cNvGraphicFramePr>
                <a:graphicFrameLocks noGrp="1"/>
              </p:cNvGraphicFramePr>
              <p:nvPr>
                <p:extLst>
                  <p:ext uri="{D42A27DB-BD31-4B8C-83A1-F6EECF244321}">
                    <p14:modId xmlns:p14="http://schemas.microsoft.com/office/powerpoint/2010/main" val="2072686986"/>
                  </p:ext>
                </p:extLst>
              </p:nvPr>
            </p:nvGraphicFramePr>
            <p:xfrm>
              <a:off x="6473312" y="1849152"/>
              <a:ext cx="4880488" cy="3803648"/>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Symbol</a:t>
                          </a:r>
                          <a:endParaRPr lang="zh-TW" altLang="en-US" dirty="0"/>
                        </a:p>
                      </a:txBody>
                      <a:tcPr anchor="ctr">
                        <a:lnB w="38100" cmpd="sng">
                          <a:noFill/>
                        </a:lnB>
                        <a:solidFill>
                          <a:srgbClr val="14365D"/>
                        </a:solidFill>
                      </a:tcPr>
                    </a:tc>
                    <a:tc>
                      <a:txBody>
                        <a:bodyPr/>
                        <a:lstStyle/>
                        <a:p>
                          <a:pPr algn="ctr"/>
                          <a:r>
                            <a:rPr lang="en-US" altLang="zh-TW" dirty="0"/>
                            <a:t>Definition</a:t>
                          </a:r>
                          <a:endParaRPr lang="zh-TW" altLang="en-US" dirty="0"/>
                        </a:p>
                      </a:txBody>
                      <a:tcPr anchor="ctr">
                        <a:lnB w="38100" cmpd="sng">
                          <a:noFill/>
                        </a:lnB>
                        <a:solidFill>
                          <a:srgbClr val="14365D"/>
                        </a:solidFill>
                      </a:tcPr>
                    </a:tc>
                    <a:extLst>
                      <a:ext uri="{0D108BD9-81ED-4DB2-BD59-A6C34878D82A}">
                        <a16:rowId xmlns:a16="http://schemas.microsoft.com/office/drawing/2014/main" val="2748349146"/>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𝑖</m:t>
                                    </m:r>
                                  </m:sub>
                                  <m:sup>
                                    <m:r>
                                      <a:rPr lang="en-US" altLang="zh-TW" sz="1800" b="0" i="1" kern="1200" smtClean="0">
                                        <a:solidFill>
                                          <a:schemeClr val="dk1"/>
                                        </a:solidFill>
                                        <a:latin typeface="Cambria Math" panose="02040503050406030204" pitchFamily="18" charset="0"/>
                                        <a:ea typeface="+mn-ea"/>
                                        <a:cs typeface="+mn-cs"/>
                                      </a:rPr>
                                      <m:t>𝑏</m:t>
                                    </m:r>
                                  </m:sup>
                                </m:sSubSup>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binary</a:t>
                          </a:r>
                          <a:r>
                            <a:rPr lang="en-US" altLang="zh-TW" sz="1400" baseline="0" dirty="0"/>
                            <a:t> </a:t>
                          </a:r>
                          <a:r>
                            <a:rPr lang="en-US" altLang="zh-TW" sz="1400" dirty="0"/>
                            <a:t>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698143515"/>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r>
                                  <a:rPr lang="en-US" altLang="zh-TW" sz="1800" b="0" i="1" kern="1200" smtClean="0">
                                    <a:solidFill>
                                      <a:schemeClr val="dk1"/>
                                    </a:solidFill>
                                    <a:latin typeface="Cambria Math" panose="02040503050406030204" pitchFamily="18" charset="0"/>
                                    <a:ea typeface="+mn-ea"/>
                                    <a:cs typeface="+mn-cs"/>
                                  </a:rPr>
                                  <m:t>=</m:t>
                                </m:r>
                                <m:r>
                                  <a:rPr lang="en-US" altLang="zh-TW" sz="1800" b="0" i="1" kern="1200" smtClean="0">
                                    <a:solidFill>
                                      <a:schemeClr val="dk1"/>
                                    </a:solidFill>
                                    <a:latin typeface="Cambria Math" panose="02040503050406030204" pitchFamily="18" charset="0"/>
                                    <a:ea typeface="+mn-ea"/>
                                    <a:cs typeface="+mn-cs"/>
                                  </a:rPr>
                                  <m:t>𝑔</m:t>
                                </m:r>
                                <m:r>
                                  <a:rPr lang="en-US" altLang="zh-TW" sz="1800" b="0" i="1" kern="1200" smtClean="0">
                                    <a:solidFill>
                                      <a:schemeClr val="dk1"/>
                                    </a:solidFill>
                                    <a:latin typeface="Cambria Math" panose="02040503050406030204" pitchFamily="18" charset="0"/>
                                    <a:ea typeface="+mn-ea"/>
                                    <a:cs typeface="+mn-cs"/>
                                  </a:rPr>
                                  <m:t>(</m:t>
                                </m:r>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𝑖</m:t>
                                    </m:r>
                                  </m:sub>
                                  <m:sup>
                                    <m:r>
                                      <a:rPr lang="en-US" altLang="zh-TW" sz="1800" b="0" i="1" kern="1200" smtClean="0">
                                        <a:solidFill>
                                          <a:schemeClr val="dk1"/>
                                        </a:solidFill>
                                        <a:latin typeface="Cambria Math" panose="02040503050406030204" pitchFamily="18" charset="0"/>
                                        <a:ea typeface="+mn-ea"/>
                                        <a:cs typeface="+mn-cs"/>
                                      </a:rPr>
                                      <m:t>𝑏</m:t>
                                    </m:r>
                                  </m:sup>
                                </m:sSubSup>
                                <m:r>
                                  <a:rPr lang="en-US" altLang="zh-TW" sz="1800" b="0" i="1" kern="1200" smtClean="0">
                                    <a:solidFill>
                                      <a:schemeClr val="dk1"/>
                                    </a:solidFill>
                                    <a:latin typeface="Cambria Math" panose="02040503050406030204" pitchFamily="18" charset="0"/>
                                    <a:ea typeface="+mn-ea"/>
                                    <a:cs typeface="+mn-cs"/>
                                  </a:rPr>
                                  <m:t>)</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Feature group of </a:t>
                          </a: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37540359"/>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Feature group</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4247947"/>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𝑆</m:t>
                                    </m:r>
                                  </m:e>
                                  <m:sub>
                                    <m:r>
                                      <a:rPr lang="en-US" altLang="zh-TW" b="0" i="1" smtClean="0">
                                        <a:latin typeface="Cambria Math" panose="02040503050406030204" pitchFamily="18" charset="0"/>
                                      </a:rPr>
                                      <m:t>𝑗</m:t>
                                    </m:r>
                                  </m:sub>
                                </m:sSub>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400" dirty="0"/>
                            <a:t>sequence of features in group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66865645"/>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𝐶</m:t>
                                    </m:r>
                                  </m:e>
                                  <m:sub>
                                    <m:r>
                                      <a:rPr lang="en-US" altLang="zh-TW" b="0" i="1" smtClean="0">
                                        <a:latin typeface="Cambria Math" panose="02040503050406030204" pitchFamily="18" charset="0"/>
                                      </a:rPr>
                                      <m:t>𝑗𝑘</m:t>
                                    </m:r>
                                  </m:sub>
                                </m:sSub>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𝑘</m:t>
                                  </m:r>
                                </m:e>
                                <m:sup>
                                  <m:r>
                                    <a:rPr lang="en-US" altLang="zh-TW" sz="1400" b="0" i="1" dirty="0" smtClean="0">
                                      <a:latin typeface="Cambria Math" panose="02040503050406030204" pitchFamily="18" charset="0"/>
                                    </a:rPr>
                                    <m:t>𝑡h</m:t>
                                  </m:r>
                                </m:sup>
                              </m:sSup>
                            </m:oMath>
                          </a14:m>
                          <a:r>
                            <a:rPr lang="en-US" altLang="zh-TW" sz="1400" dirty="0"/>
                            <a:t> Feature in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0827046"/>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𝑗</m:t>
                                    </m:r>
                                  </m:sub>
                                  <m:sup>
                                    <m:r>
                                      <a:rPr lang="en-US" altLang="zh-TW" sz="1800" b="0" i="1" kern="1200" smtClean="0">
                                        <a:solidFill>
                                          <a:schemeClr val="dk1"/>
                                        </a:solidFill>
                                        <a:latin typeface="Cambria Math" panose="02040503050406030204" pitchFamily="18" charset="0"/>
                                        <a:ea typeface="+mn-ea"/>
                                        <a:cs typeface="+mn-cs"/>
                                      </a:rPr>
                                      <m:t>𝑛</m:t>
                                    </m:r>
                                  </m:sup>
                                </m:sSubSup>
                                <m:r>
                                  <a:rPr lang="en-US" altLang="zh-TW" sz="1800" b="0" i="1" kern="1200" smtClean="0">
                                    <a:solidFill>
                                      <a:schemeClr val="dk1"/>
                                    </a:solidFill>
                                    <a:latin typeface="Cambria Math" panose="02040503050406030204" pitchFamily="18" charset="0"/>
                                    <a:ea typeface="+mn-ea"/>
                                    <a:cs typeface="+mn-cs"/>
                                  </a:rPr>
                                  <m:t>=</m:t>
                                </m:r>
                                <m:r>
                                  <a:rPr lang="en-US" altLang="zh-TW" sz="1800" b="0" i="1" kern="1200" smtClean="0">
                                    <a:solidFill>
                                      <a:schemeClr val="dk1"/>
                                    </a:solidFill>
                                    <a:latin typeface="Cambria Math" panose="02040503050406030204" pitchFamily="18" charset="0"/>
                                    <a:ea typeface="+mn-ea"/>
                                    <a:cs typeface="+mn-cs"/>
                                  </a:rPr>
                                  <m:t>𝑏</m:t>
                                </m:r>
                                <m:r>
                                  <a:rPr lang="en-US" altLang="zh-TW" sz="1800" b="0" i="1" kern="1200" smtClean="0">
                                    <a:solidFill>
                                      <a:schemeClr val="dk1"/>
                                    </a:solidFill>
                                    <a:latin typeface="Cambria Math" panose="02040503050406030204" pitchFamily="18" charset="0"/>
                                    <a:ea typeface="+mn-ea"/>
                                    <a:cs typeface="+mn-cs"/>
                                  </a:rPr>
                                  <m:t>(</m:t>
                                </m:r>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r>
                                  <a:rPr lang="en-US" altLang="zh-TW" sz="1800" b="0" i="1" kern="1200" smtClean="0">
                                    <a:solidFill>
                                      <a:schemeClr val="dk1"/>
                                    </a:solidFill>
                                    <a:latin typeface="Cambria Math" panose="02040503050406030204" pitchFamily="18" charset="0"/>
                                    <a:ea typeface="+mn-ea"/>
                                    <a:cs typeface="+mn-cs"/>
                                  </a:rPr>
                                  <m:t>)</m:t>
                                </m:r>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400" dirty="0"/>
                            <a:t>BCD encoded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374788230"/>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𝑗</m:t>
                                    </m:r>
                                  </m:sub>
                                  <m:sup>
                                    <m:r>
                                      <a:rPr lang="en-US" altLang="zh-TW" sz="1800" b="0" i="1" kern="1200" smtClean="0">
                                        <a:solidFill>
                                          <a:schemeClr val="dk1"/>
                                        </a:solidFill>
                                        <a:latin typeface="Cambria Math" panose="02040503050406030204" pitchFamily="18" charset="0"/>
                                        <a:ea typeface="+mn-ea"/>
                                        <a:cs typeface="+mn-cs"/>
                                      </a:rPr>
                                      <m:t>𝑛</m:t>
                                    </m:r>
                                  </m:sup>
                                </m:sSubSup>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Encoded numerical 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494018560"/>
                      </a:ext>
                    </a:extLst>
                  </a:tr>
                </a:tbl>
              </a:graphicData>
            </a:graphic>
          </p:graphicFrame>
        </mc:Choice>
        <mc:Fallback xmlns="">
          <p:graphicFrame>
            <p:nvGraphicFramePr>
              <p:cNvPr id="4" name="表格 3">
                <a:extLst>
                  <a:ext uri="{FF2B5EF4-FFF2-40B4-BE49-F238E27FC236}">
                    <a16:creationId xmlns:a16="http://schemas.microsoft.com/office/drawing/2014/main" id="{1089E63D-FA9A-480B-9301-E7BB05C9BF7D}"/>
                  </a:ext>
                </a:extLst>
              </p:cNvPr>
              <p:cNvGraphicFramePr>
                <a:graphicFrameLocks noGrp="1"/>
              </p:cNvGraphicFramePr>
              <p:nvPr>
                <p:extLst>
                  <p:ext uri="{D42A27DB-BD31-4B8C-83A1-F6EECF244321}">
                    <p14:modId xmlns:p14="http://schemas.microsoft.com/office/powerpoint/2010/main" val="2072686986"/>
                  </p:ext>
                </p:extLst>
              </p:nvPr>
            </p:nvGraphicFramePr>
            <p:xfrm>
              <a:off x="6473312" y="1849152"/>
              <a:ext cx="4880488" cy="3803648"/>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Symbol</a:t>
                          </a:r>
                          <a:endParaRPr lang="zh-TW" altLang="en-US" dirty="0"/>
                        </a:p>
                      </a:txBody>
                      <a:tcPr anchor="ctr">
                        <a:lnB w="38100" cmpd="sng">
                          <a:noFill/>
                        </a:lnB>
                        <a:solidFill>
                          <a:srgbClr val="14365D"/>
                        </a:solidFill>
                      </a:tcPr>
                    </a:tc>
                    <a:tc>
                      <a:txBody>
                        <a:bodyPr/>
                        <a:lstStyle/>
                        <a:p>
                          <a:pPr algn="ctr"/>
                          <a:r>
                            <a:rPr lang="en-US" altLang="zh-TW" dirty="0"/>
                            <a:t>Definition</a:t>
                          </a:r>
                          <a:endParaRPr lang="zh-TW" altLang="en-US" dirty="0"/>
                        </a:p>
                      </a:txBody>
                      <a:tcPr anchor="ctr">
                        <a:lnB w="38100" cmpd="sng">
                          <a:noFill/>
                        </a:lnB>
                        <a:solidFill>
                          <a:srgbClr val="14365D"/>
                        </a:solidFill>
                      </a:tcPr>
                    </a:tc>
                    <a:extLst>
                      <a:ext uri="{0D108BD9-81ED-4DB2-BD59-A6C34878D82A}">
                        <a16:rowId xmlns:a16="http://schemas.microsoft.com/office/drawing/2014/main" val="2748349146"/>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blipFill>
                          <a:blip r:embed="rId4"/>
                          <a:stretch>
                            <a:fillRect l="-403" t="-101282" r="-224194" b="-602564"/>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blipFill>
                          <a:blip r:embed="rId4"/>
                          <a:stretch>
                            <a:fillRect l="-44946" t="-101282" r="-361" b="-602564"/>
                          </a:stretch>
                        </a:blipFill>
                      </a:tcPr>
                    </a:tc>
                    <a:extLst>
                      <a:ext uri="{0D108BD9-81ED-4DB2-BD59-A6C34878D82A}">
                        <a16:rowId xmlns:a16="http://schemas.microsoft.com/office/drawing/2014/main" val="1698143515"/>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201282" r="-224194" b="-502564"/>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201282" r="-361" b="-502564"/>
                          </a:stretch>
                        </a:blipFill>
                      </a:tcPr>
                    </a:tc>
                    <a:extLst>
                      <a:ext uri="{0D108BD9-81ED-4DB2-BD59-A6C34878D82A}">
                        <a16:rowId xmlns:a16="http://schemas.microsoft.com/office/drawing/2014/main" val="2037540359"/>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297468" r="-224194" b="-396203"/>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297468" r="-361" b="-396203"/>
                          </a:stretch>
                        </a:blipFill>
                      </a:tcPr>
                    </a:tc>
                    <a:extLst>
                      <a:ext uri="{0D108BD9-81ED-4DB2-BD59-A6C34878D82A}">
                        <a16:rowId xmlns:a16="http://schemas.microsoft.com/office/drawing/2014/main" val="2524247947"/>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402564" r="-224194" b="-3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402564" r="-361" b="-301282"/>
                          </a:stretch>
                        </a:blipFill>
                      </a:tcPr>
                    </a:tc>
                    <a:extLst>
                      <a:ext uri="{0D108BD9-81ED-4DB2-BD59-A6C34878D82A}">
                        <a16:rowId xmlns:a16="http://schemas.microsoft.com/office/drawing/2014/main" val="366865645"/>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502564" r="-224194" b="-2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502564" r="-361" b="-201282"/>
                          </a:stretch>
                        </a:blipFill>
                      </a:tcPr>
                    </a:tc>
                    <a:extLst>
                      <a:ext uri="{0D108BD9-81ED-4DB2-BD59-A6C34878D82A}">
                        <a16:rowId xmlns:a16="http://schemas.microsoft.com/office/drawing/2014/main" val="30827046"/>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602564" r="-224194" b="-1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602564" r="-361" b="-101282"/>
                          </a:stretch>
                        </a:blipFill>
                      </a:tcPr>
                    </a:tc>
                    <a:extLst>
                      <a:ext uri="{0D108BD9-81ED-4DB2-BD59-A6C34878D82A}">
                        <a16:rowId xmlns:a16="http://schemas.microsoft.com/office/drawing/2014/main" val="3374788230"/>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403" t="-702564" r="-224194" b="-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44946" t="-702564" r="-361" b="-1282"/>
                          </a:stretch>
                        </a:blipFill>
                      </a:tcPr>
                    </a:tc>
                    <a:extLst>
                      <a:ext uri="{0D108BD9-81ED-4DB2-BD59-A6C34878D82A}">
                        <a16:rowId xmlns:a16="http://schemas.microsoft.com/office/drawing/2014/main" val="149401856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表格 11">
                <a:extLst>
                  <a:ext uri="{FF2B5EF4-FFF2-40B4-BE49-F238E27FC236}">
                    <a16:creationId xmlns:a16="http://schemas.microsoft.com/office/drawing/2014/main" id="{9FB8DCC8-BCAE-4B3E-847D-5C24DFCF09AE}"/>
                  </a:ext>
                </a:extLst>
              </p:cNvPr>
              <p:cNvGraphicFramePr>
                <a:graphicFrameLocks noGrp="1"/>
              </p:cNvGraphicFramePr>
              <p:nvPr>
                <p:extLst>
                  <p:ext uri="{D42A27DB-BD31-4B8C-83A1-F6EECF244321}">
                    <p14:modId xmlns:p14="http://schemas.microsoft.com/office/powerpoint/2010/main" val="4274784755"/>
                  </p:ext>
                </p:extLst>
              </p:nvPr>
            </p:nvGraphicFramePr>
            <p:xfrm>
              <a:off x="12434528" y="4956176"/>
              <a:ext cx="4880488" cy="1901824"/>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indexer</a:t>
                          </a:r>
                          <a:endParaRPr lang="zh-TW" altLang="en-US" dirty="0"/>
                        </a:p>
                      </a:txBody>
                      <a:tcPr anchor="ctr"/>
                    </a:tc>
                    <a:tc>
                      <a:txBody>
                        <a:bodyPr/>
                        <a:lstStyle/>
                        <a:p>
                          <a:pPr algn="ctr"/>
                          <a:r>
                            <a:rPr lang="en-US" altLang="zh-TW" dirty="0"/>
                            <a:t>Definition</a:t>
                          </a:r>
                          <a:endParaRPr lang="zh-TW" altLang="en-US" dirty="0"/>
                        </a:p>
                      </a:txBody>
                      <a:tcPr anchor="ctr"/>
                    </a:tc>
                    <a:extLst>
                      <a:ext uri="{0D108BD9-81ED-4DB2-BD59-A6C34878D82A}">
                        <a16:rowId xmlns:a16="http://schemas.microsoft.com/office/drawing/2014/main" val="2748349146"/>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𝑖</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tc>
                    <a:extLst>
                      <a:ext uri="{0D108BD9-81ED-4DB2-BD59-A6C34878D82A}">
                        <a16:rowId xmlns:a16="http://schemas.microsoft.com/office/drawing/2014/main" val="1698143515"/>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𝑗</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Feature group of </a:t>
                          </a: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tc>
                    <a:extLst>
                      <a:ext uri="{0D108BD9-81ED-4DB2-BD59-A6C34878D82A}">
                        <a16:rowId xmlns:a16="http://schemas.microsoft.com/office/drawing/2014/main" val="2037540359"/>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𝑘</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Feature group</a:t>
                          </a:r>
                          <a:endParaRPr lang="zh-TW" altLang="en-US" sz="1400" dirty="0"/>
                        </a:p>
                      </a:txBody>
                      <a:tcPr anchor="ctr"/>
                    </a:tc>
                    <a:extLst>
                      <a:ext uri="{0D108BD9-81ED-4DB2-BD59-A6C34878D82A}">
                        <a16:rowId xmlns:a16="http://schemas.microsoft.com/office/drawing/2014/main" val="2524247947"/>
                      </a:ext>
                    </a:extLst>
                  </a:tr>
                </a:tbl>
              </a:graphicData>
            </a:graphic>
          </p:graphicFrame>
        </mc:Choice>
        <mc:Fallback xmlns="">
          <p:graphicFrame>
            <p:nvGraphicFramePr>
              <p:cNvPr id="12" name="表格 11">
                <a:extLst>
                  <a:ext uri="{FF2B5EF4-FFF2-40B4-BE49-F238E27FC236}">
                    <a16:creationId xmlns:a16="http://schemas.microsoft.com/office/drawing/2014/main" id="{9FB8DCC8-BCAE-4B3E-847D-5C24DFCF09AE}"/>
                  </a:ext>
                </a:extLst>
              </p:cNvPr>
              <p:cNvGraphicFramePr>
                <a:graphicFrameLocks noGrp="1"/>
              </p:cNvGraphicFramePr>
              <p:nvPr>
                <p:extLst>
                  <p:ext uri="{D42A27DB-BD31-4B8C-83A1-F6EECF244321}">
                    <p14:modId xmlns:p14="http://schemas.microsoft.com/office/powerpoint/2010/main" val="4274784755"/>
                  </p:ext>
                </p:extLst>
              </p:nvPr>
            </p:nvGraphicFramePr>
            <p:xfrm>
              <a:off x="12434528" y="4956176"/>
              <a:ext cx="4880488" cy="1901824"/>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indexer</a:t>
                          </a:r>
                          <a:endParaRPr lang="zh-TW" altLang="en-US" dirty="0"/>
                        </a:p>
                      </a:txBody>
                      <a:tcPr anchor="ctr"/>
                    </a:tc>
                    <a:tc>
                      <a:txBody>
                        <a:bodyPr/>
                        <a:lstStyle/>
                        <a:p>
                          <a:pPr algn="ctr"/>
                          <a:r>
                            <a:rPr lang="en-US" altLang="zh-TW" dirty="0"/>
                            <a:t>Definition</a:t>
                          </a:r>
                          <a:endParaRPr lang="zh-TW" altLang="en-US" dirty="0"/>
                        </a:p>
                      </a:txBody>
                      <a:tcPr anchor="ctr"/>
                    </a:tc>
                    <a:extLst>
                      <a:ext uri="{0D108BD9-81ED-4DB2-BD59-A6C34878D82A}">
                        <a16:rowId xmlns:a16="http://schemas.microsoft.com/office/drawing/2014/main" val="2748349146"/>
                      </a:ext>
                    </a:extLst>
                  </a:tr>
                  <a:tr h="475456">
                    <a:tc>
                      <a:txBody>
                        <a:bodyPr/>
                        <a:lstStyle/>
                        <a:p>
                          <a:endParaRPr lang="zh-TW"/>
                        </a:p>
                      </a:txBody>
                      <a:tcPr anchor="ctr">
                        <a:blipFill>
                          <a:blip r:embed="rId5"/>
                          <a:stretch>
                            <a:fillRect l="-403" t="-102564" r="-225000" b="-203846"/>
                          </a:stretch>
                        </a:blipFill>
                      </a:tcPr>
                    </a:tc>
                    <a:tc>
                      <a:txBody>
                        <a:bodyPr/>
                        <a:lstStyle/>
                        <a:p>
                          <a:endParaRPr lang="zh-TW"/>
                        </a:p>
                      </a:txBody>
                      <a:tcPr anchor="ctr">
                        <a:blipFill>
                          <a:blip r:embed="rId5"/>
                          <a:stretch>
                            <a:fillRect l="-44946" t="-102564" r="-722" b="-203846"/>
                          </a:stretch>
                        </a:blipFill>
                      </a:tcPr>
                    </a:tc>
                    <a:extLst>
                      <a:ext uri="{0D108BD9-81ED-4DB2-BD59-A6C34878D82A}">
                        <a16:rowId xmlns:a16="http://schemas.microsoft.com/office/drawing/2014/main" val="1698143515"/>
                      </a:ext>
                    </a:extLst>
                  </a:tr>
                  <a:tr h="475456">
                    <a:tc>
                      <a:txBody>
                        <a:bodyPr/>
                        <a:lstStyle/>
                        <a:p>
                          <a:endParaRPr lang="zh-TW"/>
                        </a:p>
                      </a:txBody>
                      <a:tcPr anchor="ctr">
                        <a:blipFill>
                          <a:blip r:embed="rId5"/>
                          <a:stretch>
                            <a:fillRect l="-403" t="-202564" r="-225000" b="-103846"/>
                          </a:stretch>
                        </a:blipFill>
                      </a:tcPr>
                    </a:tc>
                    <a:tc>
                      <a:txBody>
                        <a:bodyPr/>
                        <a:lstStyle/>
                        <a:p>
                          <a:endParaRPr lang="zh-TW"/>
                        </a:p>
                      </a:txBody>
                      <a:tcPr anchor="ctr">
                        <a:blipFill>
                          <a:blip r:embed="rId5"/>
                          <a:stretch>
                            <a:fillRect l="-44946" t="-202564" r="-722" b="-103846"/>
                          </a:stretch>
                        </a:blipFill>
                      </a:tcPr>
                    </a:tc>
                    <a:extLst>
                      <a:ext uri="{0D108BD9-81ED-4DB2-BD59-A6C34878D82A}">
                        <a16:rowId xmlns:a16="http://schemas.microsoft.com/office/drawing/2014/main" val="2037540359"/>
                      </a:ext>
                    </a:extLst>
                  </a:tr>
                  <a:tr h="475456">
                    <a:tc>
                      <a:txBody>
                        <a:bodyPr/>
                        <a:lstStyle/>
                        <a:p>
                          <a:endParaRPr lang="zh-TW"/>
                        </a:p>
                      </a:txBody>
                      <a:tcPr anchor="ctr">
                        <a:blipFill>
                          <a:blip r:embed="rId5"/>
                          <a:stretch>
                            <a:fillRect l="-403" t="-302564" r="-225000" b="-3846"/>
                          </a:stretch>
                        </a:blipFill>
                      </a:tcPr>
                    </a:tc>
                    <a:tc>
                      <a:txBody>
                        <a:bodyPr/>
                        <a:lstStyle/>
                        <a:p>
                          <a:endParaRPr lang="zh-TW"/>
                        </a:p>
                      </a:txBody>
                      <a:tcPr anchor="ctr">
                        <a:blipFill>
                          <a:blip r:embed="rId5"/>
                          <a:stretch>
                            <a:fillRect l="-44946" t="-302564" r="-722" b="-3846"/>
                          </a:stretch>
                        </a:blipFill>
                      </a:tcPr>
                    </a:tc>
                    <a:extLst>
                      <a:ext uri="{0D108BD9-81ED-4DB2-BD59-A6C34878D82A}">
                        <a16:rowId xmlns:a16="http://schemas.microsoft.com/office/drawing/2014/main" val="2524247947"/>
                      </a:ext>
                    </a:extLst>
                  </a:tr>
                </a:tbl>
              </a:graphicData>
            </a:graphic>
          </p:graphicFrame>
        </mc:Fallback>
      </mc:AlternateContent>
    </p:spTree>
    <p:extLst>
      <p:ext uri="{BB962C8B-B14F-4D97-AF65-F5344CB8AC3E}">
        <p14:creationId xmlns:p14="http://schemas.microsoft.com/office/powerpoint/2010/main" val="27198271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482D29A2-7206-461D-8806-0A2CD9AD4758}"/>
              </a:ext>
            </a:extLst>
          </p:cNvPr>
          <p:cNvPicPr>
            <a:picLocks noChangeAspect="1"/>
          </p:cNvPicPr>
          <p:nvPr/>
        </p:nvPicPr>
        <p:blipFill>
          <a:blip r:embed="rId3"/>
          <a:stretch>
            <a:fillRect/>
          </a:stretch>
        </p:blipFill>
        <p:spPr>
          <a:xfrm>
            <a:off x="6941226" y="2175170"/>
            <a:ext cx="4995324" cy="3632963"/>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BCD encode</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mc:AlternateContent xmlns:mc="http://schemas.openxmlformats.org/markup-compatibility/2006" xmlns:a14="http://schemas.microsoft.com/office/drawing/2010/main">
        <mc:Choice Requires="a14">
          <p:sp>
            <p:nvSpPr>
              <p:cNvPr id="5" name="TextBox 5">
                <a:extLst>
                  <a:ext uri="{FF2B5EF4-FFF2-40B4-BE49-F238E27FC236}">
                    <a16:creationId xmlns:a16="http://schemas.microsoft.com/office/drawing/2014/main" id="{7F7C9441-81D9-4B03-9DEF-44C4A674E0E2}"/>
                  </a:ext>
                </a:extLst>
              </p:cNvPr>
              <p:cNvSpPr txBox="1"/>
              <p:nvPr/>
            </p:nvSpPr>
            <p:spPr>
              <a:xfrm>
                <a:off x="838198" y="1690688"/>
                <a:ext cx="5430521" cy="4360168"/>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However, mostly the original binary data is sparse, not every 8421BCD</a:t>
                </a:r>
                <a:r>
                  <a:rPr lang="zh-TW" altLang="en-US" dirty="0">
                    <a:solidFill>
                      <a:srgbClr val="000000"/>
                    </a:solidFill>
                    <a:latin typeface="Nunito Light"/>
                  </a:rPr>
                  <a:t> </a:t>
                </a:r>
                <a:r>
                  <a:rPr lang="en-US" altLang="zh-TW" dirty="0">
                    <a:solidFill>
                      <a:srgbClr val="000000"/>
                    </a:solidFill>
                    <a:latin typeface="Nunito Light"/>
                  </a:rPr>
                  <a:t>scenario will appear. And if there are </a:t>
                </a:r>
                <a14:m>
                  <m:oMath xmlns:m="http://schemas.openxmlformats.org/officeDocument/2006/math">
                    <m:r>
                      <a:rPr lang="en-US" altLang="zh-TW" i="1" dirty="0">
                        <a:solidFill>
                          <a:srgbClr val="000000"/>
                        </a:solidFill>
                        <a:latin typeface="Cambria Math" panose="02040503050406030204" pitchFamily="18" charset="0"/>
                      </a:rPr>
                      <m:t>𝑘</m:t>
                    </m:r>
                  </m:oMath>
                </a14:m>
                <a:r>
                  <a:rPr lang="en-US" altLang="zh-TW" dirty="0">
                    <a:solidFill>
                      <a:srgbClr val="000000"/>
                    </a:solidFill>
                    <a:latin typeface="Nunito Light"/>
                  </a:rPr>
                  <a:t> features in one group, the range of BCD encoded data will within </a:t>
                </a:r>
                <a14:m>
                  <m:oMath xmlns:m="http://schemas.openxmlformats.org/officeDocument/2006/math">
                    <m:d>
                      <m:dPr>
                        <m:begChr m:val="{"/>
                        <m:endChr m:val="}"/>
                        <m:ctrlPr>
                          <a:rPr lang="en-US" altLang="zh-TW" i="1">
                            <a:solidFill>
                              <a:schemeClr val="dk1"/>
                            </a:solidFill>
                            <a:latin typeface="Cambria Math" panose="02040503050406030204" pitchFamily="18" charset="0"/>
                            <a:ea typeface="Cambria Math" panose="02040503050406030204" pitchFamily="18" charset="0"/>
                          </a:rPr>
                        </m:ctrlPr>
                      </m:dPr>
                      <m:e>
                        <m:sSubSup>
                          <m:sSubSupPr>
                            <m:ctrlPr>
                              <a:rPr lang="en-US" altLang="zh-TW" i="1">
                                <a:solidFill>
                                  <a:schemeClr val="dk1"/>
                                </a:solidFill>
                                <a:latin typeface="Cambria Math" panose="02040503050406030204" pitchFamily="18" charset="0"/>
                              </a:rPr>
                            </m:ctrlPr>
                          </m:sSubSupPr>
                          <m:e>
                            <m:r>
                              <a:rPr lang="en-US" altLang="zh-TW" i="1">
                                <a:solidFill>
                                  <a:schemeClr val="dk1"/>
                                </a:solidFill>
                                <a:latin typeface="Cambria Math" panose="02040503050406030204" pitchFamily="18" charset="0"/>
                              </a:rPr>
                              <m:t>𝐹</m:t>
                            </m:r>
                          </m:e>
                          <m:sub>
                            <m:r>
                              <a:rPr lang="en-US" altLang="zh-TW" i="1">
                                <a:solidFill>
                                  <a:schemeClr val="dk1"/>
                                </a:solidFill>
                                <a:latin typeface="Cambria Math" panose="02040503050406030204" pitchFamily="18" charset="0"/>
                              </a:rPr>
                              <m:t>𝑗</m:t>
                            </m:r>
                          </m:sub>
                          <m:sup>
                            <m:r>
                              <a:rPr lang="en-US" altLang="zh-TW" i="1">
                                <a:solidFill>
                                  <a:schemeClr val="dk1"/>
                                </a:solidFill>
                                <a:latin typeface="Cambria Math" panose="02040503050406030204" pitchFamily="18" charset="0"/>
                              </a:rPr>
                              <m:t>𝑛</m:t>
                            </m:r>
                          </m:sup>
                        </m:sSubSup>
                        <m:r>
                          <a:rPr lang="en-US" altLang="zh-TW" i="1">
                            <a:solidFill>
                              <a:schemeClr val="dk1"/>
                            </a:solidFill>
                            <a:latin typeface="Cambria Math" panose="02040503050406030204" pitchFamily="18" charset="0"/>
                            <a:ea typeface="Cambria Math" panose="02040503050406030204" pitchFamily="18" charset="0"/>
                          </a:rPr>
                          <m:t>∈</m:t>
                        </m:r>
                        <m:r>
                          <a:rPr lang="en-US" altLang="zh-TW" i="1">
                            <a:solidFill>
                              <a:schemeClr val="dk1"/>
                            </a:solidFill>
                            <a:latin typeface="Cambria Math" panose="02040503050406030204" pitchFamily="18" charset="0"/>
                            <a:ea typeface="Cambria Math" panose="02040503050406030204" pitchFamily="18" charset="0"/>
                          </a:rPr>
                          <m:t>ℝ</m:t>
                        </m:r>
                        <m:r>
                          <a:rPr lang="en-US" altLang="zh-TW" i="1">
                            <a:solidFill>
                              <a:schemeClr val="dk1"/>
                            </a:solidFill>
                            <a:latin typeface="Cambria Math" panose="02040503050406030204" pitchFamily="18" charset="0"/>
                            <a:ea typeface="Cambria Math" panose="02040503050406030204" pitchFamily="18" charset="0"/>
                          </a:rPr>
                          <m:t> | 0≤</m:t>
                        </m:r>
                        <m:sSubSup>
                          <m:sSubSupPr>
                            <m:ctrlPr>
                              <a:rPr lang="en-US" altLang="zh-TW" i="1">
                                <a:solidFill>
                                  <a:schemeClr val="dk1"/>
                                </a:solidFill>
                                <a:latin typeface="Cambria Math" panose="02040503050406030204" pitchFamily="18" charset="0"/>
                              </a:rPr>
                            </m:ctrlPr>
                          </m:sSubSupPr>
                          <m:e>
                            <m:r>
                              <a:rPr lang="en-US" altLang="zh-TW" i="1">
                                <a:solidFill>
                                  <a:schemeClr val="dk1"/>
                                </a:solidFill>
                                <a:latin typeface="Cambria Math" panose="02040503050406030204" pitchFamily="18" charset="0"/>
                              </a:rPr>
                              <m:t>𝐹</m:t>
                            </m:r>
                          </m:e>
                          <m:sub>
                            <m:r>
                              <a:rPr lang="en-US" altLang="zh-TW" i="1">
                                <a:solidFill>
                                  <a:schemeClr val="dk1"/>
                                </a:solidFill>
                                <a:latin typeface="Cambria Math" panose="02040503050406030204" pitchFamily="18" charset="0"/>
                              </a:rPr>
                              <m:t>𝑗</m:t>
                            </m:r>
                          </m:sub>
                          <m:sup>
                            <m:r>
                              <a:rPr lang="en-US" altLang="zh-TW" i="1">
                                <a:solidFill>
                                  <a:schemeClr val="dk1"/>
                                </a:solidFill>
                                <a:latin typeface="Cambria Math" panose="02040503050406030204" pitchFamily="18" charset="0"/>
                              </a:rPr>
                              <m:t>𝑛</m:t>
                            </m:r>
                          </m:sup>
                        </m:sSubSup>
                        <m:r>
                          <a:rPr lang="en-US" altLang="zh-TW" i="1" smtClean="0">
                            <a:solidFill>
                              <a:schemeClr val="dk1"/>
                            </a:solidFill>
                            <a:latin typeface="Cambria Math" panose="02040503050406030204" pitchFamily="18" charset="0"/>
                            <a:ea typeface="Cambria Math" panose="02040503050406030204" pitchFamily="18" charset="0"/>
                          </a:rPr>
                          <m:t>&lt;</m:t>
                        </m:r>
                        <m:sSup>
                          <m:sSupPr>
                            <m:ctrlPr>
                              <a:rPr lang="en-US" altLang="zh-TW" i="1">
                                <a:solidFill>
                                  <a:schemeClr val="dk1"/>
                                </a:solidFill>
                                <a:latin typeface="Cambria Math" panose="02040503050406030204" pitchFamily="18" charset="0"/>
                                <a:ea typeface="Cambria Math" panose="02040503050406030204" pitchFamily="18" charset="0"/>
                              </a:rPr>
                            </m:ctrlPr>
                          </m:sSupPr>
                          <m:e>
                            <m:r>
                              <a:rPr lang="en-US" altLang="zh-TW" i="1">
                                <a:solidFill>
                                  <a:schemeClr val="dk1"/>
                                </a:solidFill>
                                <a:latin typeface="Cambria Math" panose="02040503050406030204" pitchFamily="18" charset="0"/>
                                <a:ea typeface="Cambria Math" panose="02040503050406030204" pitchFamily="18" charset="0"/>
                              </a:rPr>
                              <m:t>2</m:t>
                            </m:r>
                          </m:e>
                          <m:sup>
                            <m:r>
                              <a:rPr lang="en-US" altLang="zh-TW" i="1">
                                <a:solidFill>
                                  <a:schemeClr val="dk1"/>
                                </a:solidFill>
                                <a:latin typeface="Cambria Math" panose="02040503050406030204" pitchFamily="18" charset="0"/>
                                <a:ea typeface="Cambria Math" panose="02040503050406030204" pitchFamily="18" charset="0"/>
                              </a:rPr>
                              <m:t>𝑘</m:t>
                            </m:r>
                          </m:sup>
                        </m:sSup>
                        <m:r>
                          <a:rPr lang="en-US" altLang="zh-TW" b="0" i="1" smtClean="0">
                            <a:solidFill>
                              <a:schemeClr val="dk1"/>
                            </a:solidFill>
                            <a:latin typeface="Cambria Math" panose="02040503050406030204" pitchFamily="18" charset="0"/>
                            <a:ea typeface="Cambria Math" panose="02040503050406030204" pitchFamily="18" charset="0"/>
                          </a:rPr>
                          <m:t>−1</m:t>
                        </m:r>
                      </m:e>
                    </m:d>
                  </m:oMath>
                </a14:m>
                <a:r>
                  <a:rPr lang="en-US" altLang="zh-TW" dirty="0">
                    <a:solidFill>
                      <a:srgbClr val="000000"/>
                    </a:solidFill>
                    <a:latin typeface="Nunito Light"/>
                  </a:rPr>
                  <a:t>. </a:t>
                </a:r>
              </a:p>
              <a:p>
                <a:pPr indent="457200">
                  <a:lnSpc>
                    <a:spcPts val="3359"/>
                  </a:lnSpc>
                </a:pPr>
                <a:r>
                  <a:rPr lang="en-US" altLang="zh-TW" dirty="0">
                    <a:solidFill>
                      <a:srgbClr val="000000"/>
                    </a:solidFill>
                    <a:latin typeface="Nunito Light"/>
                  </a:rPr>
                  <a:t>This cause the encoded data expand in range when </a:t>
                </a:r>
                <a14:m>
                  <m:oMath xmlns:m="http://schemas.openxmlformats.org/officeDocument/2006/math">
                    <m:r>
                      <a:rPr lang="en-US" altLang="zh-TW" i="1" dirty="0">
                        <a:solidFill>
                          <a:srgbClr val="000000"/>
                        </a:solidFill>
                        <a:latin typeface="Cambria Math" panose="02040503050406030204" pitchFamily="18" charset="0"/>
                      </a:rPr>
                      <m:t>𝑘</m:t>
                    </m:r>
                  </m:oMath>
                </a14:m>
                <a:r>
                  <a:rPr lang="en-US" altLang="zh-TW" dirty="0">
                    <a:solidFill>
                      <a:srgbClr val="000000"/>
                    </a:solidFill>
                    <a:latin typeface="Nunito Light"/>
                  </a:rPr>
                  <a:t> is large, making both Euclidean distance calculation complicated and the sparsity between samples. A simple way to solve it is replace the BCD code with its ranking within the new feature.</a:t>
                </a:r>
              </a:p>
              <a:p>
                <a:pPr indent="457200">
                  <a:lnSpc>
                    <a:spcPts val="3359"/>
                  </a:lnSpc>
                </a:pPr>
                <a:endParaRPr lang="en-US" altLang="zh-TW" dirty="0">
                  <a:solidFill>
                    <a:srgbClr val="000000"/>
                  </a:solidFill>
                  <a:latin typeface="Nunito Light"/>
                </a:endParaRPr>
              </a:p>
            </p:txBody>
          </p:sp>
        </mc:Choice>
        <mc:Fallback xmlns="">
          <p:sp>
            <p:nvSpPr>
              <p:cNvPr id="5" name="TextBox 5">
                <a:extLst>
                  <a:ext uri="{FF2B5EF4-FFF2-40B4-BE49-F238E27FC236}">
                    <a16:creationId xmlns:a16="http://schemas.microsoft.com/office/drawing/2014/main" id="{7F7C9441-81D9-4B03-9DEF-44C4A674E0E2}"/>
                  </a:ext>
                </a:extLst>
              </p:cNvPr>
              <p:cNvSpPr txBox="1">
                <a:spLocks noRot="1" noChangeAspect="1" noMove="1" noResize="1" noEditPoints="1" noAdjustHandles="1" noChangeArrowheads="1" noChangeShapeType="1" noTextEdit="1"/>
              </p:cNvSpPr>
              <p:nvPr/>
            </p:nvSpPr>
            <p:spPr>
              <a:xfrm>
                <a:off x="838198" y="1690688"/>
                <a:ext cx="5430521" cy="4360168"/>
              </a:xfrm>
              <a:prstGeom prst="rect">
                <a:avLst/>
              </a:prstGeom>
              <a:blipFill>
                <a:blip r:embed="rId4"/>
                <a:stretch>
                  <a:fillRect l="-2581" r="-3255"/>
                </a:stretch>
              </a:blipFill>
            </p:spPr>
            <p:txBody>
              <a:bodyPr/>
              <a:lstStyle/>
              <a:p>
                <a:r>
                  <a:rPr lang="en-US">
                    <a:noFill/>
                  </a:rPr>
                  <a:t> </a:t>
                </a:r>
              </a:p>
            </p:txBody>
          </p:sp>
        </mc:Fallback>
      </mc:AlternateContent>
      <p:sp>
        <p:nvSpPr>
          <p:cNvPr id="11" name="矩形 10"/>
          <p:cNvSpPr/>
          <p:nvPr/>
        </p:nvSpPr>
        <p:spPr>
          <a:xfrm>
            <a:off x="6436360" y="1690688"/>
            <a:ext cx="5537200" cy="488595"/>
          </a:xfrm>
          <a:prstGeom prst="rect">
            <a:avLst/>
          </a:prstGeom>
        </p:spPr>
        <p:txBody>
          <a:bodyPr wrap="square">
            <a:spAutoFit/>
          </a:bodyPr>
          <a:lstStyle/>
          <a:p>
            <a:pPr indent="457200">
              <a:lnSpc>
                <a:spcPts val="3359"/>
              </a:lnSpc>
            </a:pPr>
            <a:endParaRPr lang="en-US" altLang="zh-TW" dirty="0">
              <a:solidFill>
                <a:srgbClr val="000000"/>
              </a:solidFill>
              <a:latin typeface="Nunito Light"/>
            </a:endParaRPr>
          </a:p>
        </p:txBody>
      </p:sp>
      <p:graphicFrame>
        <p:nvGraphicFramePr>
          <p:cNvPr id="17" name="表格 16">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57824070"/>
              </p:ext>
            </p:extLst>
          </p:nvPr>
        </p:nvGraphicFramePr>
        <p:xfrm>
          <a:off x="6595057" y="2175170"/>
          <a:ext cx="457200" cy="3037644"/>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012548">
                <a:tc>
                  <a:txBody>
                    <a:bodyPr/>
                    <a:lstStyle/>
                    <a:p>
                      <a:pPr algn="ctr"/>
                      <a:r>
                        <a:rPr lang="en-US" altLang="zh-TW" sz="1400" dirty="0"/>
                        <a:t>Sorted</a:t>
                      </a:r>
                      <a:endParaRPr lang="zh-TW" altLang="en-US" sz="1400"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0125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BCD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6C9B9"/>
                    </a:solidFill>
                  </a:tcPr>
                </a:tc>
                <a:extLst>
                  <a:ext uri="{0D108BD9-81ED-4DB2-BD59-A6C34878D82A}">
                    <a16:rowId xmlns:a16="http://schemas.microsoft.com/office/drawing/2014/main" val="389112562"/>
                  </a:ext>
                </a:extLst>
              </a:tr>
              <a:tr h="10125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Ranked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extLst>
                  <a:ext uri="{0D108BD9-81ED-4DB2-BD59-A6C34878D82A}">
                    <a16:rowId xmlns:a16="http://schemas.microsoft.com/office/drawing/2014/main" val="485329945"/>
                  </a:ext>
                </a:extLst>
              </a:tr>
            </a:tbl>
          </a:graphicData>
        </a:graphic>
      </p:graphicFrame>
    </p:spTree>
    <p:extLst>
      <p:ext uri="{BB962C8B-B14F-4D97-AF65-F5344CB8AC3E}">
        <p14:creationId xmlns:p14="http://schemas.microsoft.com/office/powerpoint/2010/main" val="1063485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FF689A8-6C62-4E01-8E90-283E47C2DDFE}"/>
              </a:ext>
            </a:extLst>
          </p:cNvPr>
          <p:cNvPicPr>
            <a:picLocks noChangeAspect="1"/>
          </p:cNvPicPr>
          <p:nvPr/>
        </p:nvPicPr>
        <p:blipFill>
          <a:blip r:embed="rId3"/>
          <a:stretch>
            <a:fillRect/>
          </a:stretch>
        </p:blipFill>
        <p:spPr>
          <a:xfrm>
            <a:off x="1325123" y="1612652"/>
            <a:ext cx="9347957" cy="439366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BCD encode</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11" name="矩形 10"/>
          <p:cNvSpPr/>
          <p:nvPr/>
        </p:nvSpPr>
        <p:spPr>
          <a:xfrm>
            <a:off x="6436360" y="1690688"/>
            <a:ext cx="5537200" cy="488595"/>
          </a:xfrm>
          <a:prstGeom prst="rect">
            <a:avLst/>
          </a:prstGeom>
        </p:spPr>
        <p:txBody>
          <a:bodyPr wrap="square">
            <a:spAutoFit/>
          </a:bodyPr>
          <a:lstStyle/>
          <a:p>
            <a:pPr indent="457200">
              <a:lnSpc>
                <a:spcPts val="3359"/>
              </a:lnSpc>
            </a:pPr>
            <a:endParaRPr lang="en-US" altLang="zh-TW" dirty="0">
              <a:solidFill>
                <a:srgbClr val="000000"/>
              </a:solidFill>
              <a:latin typeface="Nunito Light"/>
            </a:endParaRPr>
          </a:p>
        </p:txBody>
      </p:sp>
      <p:graphicFrame>
        <p:nvGraphicFramePr>
          <p:cNvPr id="19" name="表格 18">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1690025019"/>
              </p:ext>
            </p:extLst>
          </p:nvPr>
        </p:nvGraphicFramePr>
        <p:xfrm>
          <a:off x="973333" y="1617769"/>
          <a:ext cx="457200" cy="4387605"/>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462535">
                <a:tc>
                  <a:txBody>
                    <a:bodyPr/>
                    <a:lstStyle/>
                    <a:p>
                      <a:pPr algn="ctr"/>
                      <a:r>
                        <a:rPr lang="en-US" altLang="zh-TW" sz="1400" dirty="0"/>
                        <a:t>Sorted</a:t>
                      </a:r>
                      <a:endParaRPr lang="zh-TW" altLang="en-US" sz="1400"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46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BCD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6C9B9"/>
                    </a:solidFill>
                  </a:tcPr>
                </a:tc>
                <a:extLst>
                  <a:ext uri="{0D108BD9-81ED-4DB2-BD59-A6C34878D82A}">
                    <a16:rowId xmlns:a16="http://schemas.microsoft.com/office/drawing/2014/main" val="389112562"/>
                  </a:ext>
                </a:extLst>
              </a:tr>
              <a:tr h="146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Ranked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extLst>
                  <a:ext uri="{0D108BD9-81ED-4DB2-BD59-A6C34878D82A}">
                    <a16:rowId xmlns:a16="http://schemas.microsoft.com/office/drawing/2014/main" val="485329945"/>
                  </a:ext>
                </a:extLst>
              </a:tr>
            </a:tbl>
          </a:graphicData>
        </a:graphic>
      </p:graphicFrame>
    </p:spTree>
    <p:extLst>
      <p:ext uri="{BB962C8B-B14F-4D97-AF65-F5344CB8AC3E}">
        <p14:creationId xmlns:p14="http://schemas.microsoft.com/office/powerpoint/2010/main" val="23301777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E7AC9EA1-A2BE-42E4-981B-706EEA10B456}"/>
              </a:ext>
            </a:extLst>
          </p:cNvPr>
          <p:cNvGraphicFramePr>
            <a:graphicFrameLocks noGrp="1"/>
          </p:cNvGraphicFramePr>
          <p:nvPr>
            <p:extLst>
              <p:ext uri="{D42A27DB-BD31-4B8C-83A1-F6EECF244321}">
                <p14:modId xmlns:p14="http://schemas.microsoft.com/office/powerpoint/2010/main" val="3767420943"/>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sz="1800" dirty="0"/>
                        <a:t>Binarize Data</a:t>
                      </a:r>
                      <a:endParaRPr lang="zh-TW" altLang="en-US" sz="1800" dirty="0"/>
                    </a:p>
                  </a:txBody>
                  <a:tcPr anchor="ctr">
                    <a:lnB w="12700" cap="flat" cmpd="sng" algn="ctr">
                      <a:noFill/>
                      <a:prstDash val="solid"/>
                      <a:round/>
                      <a:headEnd type="none" w="med" len="med"/>
                      <a:tailEnd type="none" w="med" len="med"/>
                    </a:lnB>
                    <a:solidFill>
                      <a:srgbClr val="5B9BD5"/>
                    </a:solidFill>
                  </a:tcPr>
                </a:tc>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9" name="圖片 8">
            <a:extLst>
              <a:ext uri="{FF2B5EF4-FFF2-40B4-BE49-F238E27FC236}">
                <a16:creationId xmlns:a16="http://schemas.microsoft.com/office/drawing/2014/main" id="{32F3A489-6841-43A8-AC7B-9E5707C41687}"/>
              </a:ext>
            </a:extLst>
          </p:cNvPr>
          <p:cNvPicPr>
            <a:picLocks noChangeAspect="1"/>
          </p:cNvPicPr>
          <p:nvPr/>
        </p:nvPicPr>
        <p:blipFill>
          <a:blip r:embed="rId2"/>
          <a:stretch>
            <a:fillRect/>
          </a:stretch>
        </p:blipFill>
        <p:spPr>
          <a:xfrm>
            <a:off x="567876" y="1882723"/>
            <a:ext cx="11166720" cy="4572104"/>
          </a:xfrm>
          <a:prstGeom prst="rect">
            <a:avLst/>
          </a:prstGeom>
        </p:spPr>
      </p:pic>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rPr>
              <a:t>Simulated data - group by PCA</a:t>
            </a:r>
            <a:endParaRPr lang="zh-TW" altLang="en-US" dirty="0"/>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5" name="圖片 4">
            <a:extLst>
              <a:ext uri="{FF2B5EF4-FFF2-40B4-BE49-F238E27FC236}">
                <a16:creationId xmlns:a16="http://schemas.microsoft.com/office/drawing/2014/main" id="{6FC14864-A936-449B-AE64-A697A075417F}"/>
              </a:ext>
            </a:extLst>
          </p:cNvPr>
          <p:cNvPicPr>
            <a:picLocks noChangeAspect="1"/>
          </p:cNvPicPr>
          <p:nvPr/>
        </p:nvPicPr>
        <p:blipFill>
          <a:blip r:embed="rId3"/>
          <a:stretch>
            <a:fillRect/>
          </a:stretch>
        </p:blipFill>
        <p:spPr>
          <a:xfrm>
            <a:off x="457404" y="4198079"/>
            <a:ext cx="5101365" cy="2117725"/>
          </a:xfrm>
          <a:prstGeom prst="rect">
            <a:avLst/>
          </a:prstGeom>
        </p:spPr>
      </p:pic>
    </p:spTree>
    <p:extLst>
      <p:ext uri="{BB962C8B-B14F-4D97-AF65-F5344CB8AC3E}">
        <p14:creationId xmlns:p14="http://schemas.microsoft.com/office/powerpoint/2010/main" val="26634956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B0CC5067-3856-46C7-8355-E327BEFCA1E9}"/>
              </a:ext>
            </a:extLst>
          </p:cNvPr>
          <p:cNvPicPr>
            <a:picLocks noChangeAspect="1"/>
          </p:cNvPicPr>
          <p:nvPr/>
        </p:nvPicPr>
        <p:blipFill>
          <a:blip r:embed="rId2"/>
          <a:stretch>
            <a:fillRect/>
          </a:stretch>
        </p:blipFill>
        <p:spPr>
          <a:xfrm>
            <a:off x="515186" y="1987822"/>
            <a:ext cx="11161628" cy="4409758"/>
          </a:xfrm>
          <a:prstGeom prst="rect">
            <a:avLst/>
          </a:prstGeom>
        </p:spPr>
      </p:pic>
      <p:graphicFrame>
        <p:nvGraphicFramePr>
          <p:cNvPr id="7" name="表格 6">
            <a:extLst>
              <a:ext uri="{FF2B5EF4-FFF2-40B4-BE49-F238E27FC236}">
                <a16:creationId xmlns:a16="http://schemas.microsoft.com/office/drawing/2014/main" id="{AD32844D-F1C4-417E-BA0C-85176BCB3C9A}"/>
              </a:ext>
            </a:extLst>
          </p:cNvPr>
          <p:cNvGraphicFramePr>
            <a:graphicFrameLocks noGrp="1"/>
          </p:cNvGraphicFramePr>
          <p:nvPr>
            <p:extLst>
              <p:ext uri="{D42A27DB-BD31-4B8C-83A1-F6EECF244321}">
                <p14:modId xmlns:p14="http://schemas.microsoft.com/office/powerpoint/2010/main" val="254964155"/>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Original Group</a:t>
                      </a:r>
                      <a:endParaRPr lang="zh-TW" altLang="en-US" dirty="0"/>
                    </a:p>
                  </a:txBody>
                  <a:tcPr anchor="ctr">
                    <a:lnB w="12700" cap="flat" cmpd="sng" algn="ctr">
                      <a:noFill/>
                      <a:prstDash val="solid"/>
                      <a:round/>
                      <a:headEnd type="none" w="med" len="med"/>
                      <a:tailEnd type="none" w="med" len="med"/>
                    </a:lnB>
                    <a:solidFill>
                      <a:srgbClr val="D0C1AC"/>
                    </a:solidFill>
                  </a:tcPr>
                </a:tc>
                <a:tc>
                  <a:txBody>
                    <a:bodyPr/>
                    <a:lstStyle/>
                    <a:p>
                      <a:pPr algn="ctr"/>
                      <a:r>
                        <a:rPr lang="en-US" altLang="zh-TW" dirty="0"/>
                        <a:t>Grouped by Correlation</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
        <p:nvSpPr>
          <p:cNvPr id="2" name="標題 1">
            <a:extLst>
              <a:ext uri="{FF2B5EF4-FFF2-40B4-BE49-F238E27FC236}">
                <a16:creationId xmlns:a16="http://schemas.microsoft.com/office/drawing/2014/main" id="{0B8B1853-55BE-499D-8AF2-4B4678FCFBE7}"/>
              </a:ext>
            </a:extLst>
          </p:cNvPr>
          <p:cNvSpPr>
            <a:spLocks noGrp="1"/>
          </p:cNvSpPr>
          <p:nvPr>
            <p:ph type="title"/>
          </p:nvPr>
        </p:nvSpPr>
        <p:spPr/>
        <p:txBody>
          <a:bodyPr/>
          <a:lstStyle/>
          <a:p>
            <a:r>
              <a:rPr lang="en-US" altLang="zh-TW" dirty="0">
                <a:solidFill>
                  <a:srgbClr val="14365D"/>
                </a:solidFill>
              </a:rPr>
              <a:t>Continuous data - group by Corr.</a:t>
            </a:r>
            <a:endParaRPr lang="zh-TW" altLang="en-US" dirty="0"/>
          </a:p>
        </p:txBody>
      </p:sp>
      <p:sp>
        <p:nvSpPr>
          <p:cNvPr id="3" name="頁尾版面配置區 2">
            <a:extLst>
              <a:ext uri="{FF2B5EF4-FFF2-40B4-BE49-F238E27FC236}">
                <a16:creationId xmlns:a16="http://schemas.microsoft.com/office/drawing/2014/main" id="{6974B185-973D-4731-90B3-B063565883C0}"/>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19628772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rPr>
              <a:t>Simulated data - seq. by impurity</a:t>
            </a:r>
            <a:endParaRPr lang="zh-TW" altLang="en-US" dirty="0"/>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8" name="群組 7">
            <a:extLst>
              <a:ext uri="{FF2B5EF4-FFF2-40B4-BE49-F238E27FC236}">
                <a16:creationId xmlns:a16="http://schemas.microsoft.com/office/drawing/2014/main" id="{9E0C276F-E336-4E39-BCD5-C222E255CEB4}"/>
              </a:ext>
            </a:extLst>
          </p:cNvPr>
          <p:cNvGrpSpPr/>
          <p:nvPr/>
        </p:nvGrpSpPr>
        <p:grpSpPr>
          <a:xfrm>
            <a:off x="335164" y="1949525"/>
            <a:ext cx="11214650" cy="4406626"/>
            <a:chOff x="335164" y="1949525"/>
            <a:chExt cx="11214650" cy="4406626"/>
          </a:xfrm>
        </p:grpSpPr>
        <p:pic>
          <p:nvPicPr>
            <p:cNvPr id="6" name="圖片 5">
              <a:extLst>
                <a:ext uri="{FF2B5EF4-FFF2-40B4-BE49-F238E27FC236}">
                  <a16:creationId xmlns:a16="http://schemas.microsoft.com/office/drawing/2014/main" id="{B689DEDB-8619-4587-8DF0-D6B21090BB89}"/>
                </a:ext>
              </a:extLst>
            </p:cNvPr>
            <p:cNvPicPr>
              <a:picLocks noChangeAspect="1"/>
            </p:cNvPicPr>
            <p:nvPr/>
          </p:nvPicPr>
          <p:blipFill>
            <a:blip r:embed="rId2"/>
            <a:stretch>
              <a:fillRect/>
            </a:stretch>
          </p:blipFill>
          <p:spPr>
            <a:xfrm>
              <a:off x="335164" y="1949525"/>
              <a:ext cx="11214650" cy="4406626"/>
            </a:xfrm>
            <a:prstGeom prst="rect">
              <a:avLst/>
            </a:prstGeom>
          </p:spPr>
        </p:pic>
        <p:grpSp>
          <p:nvGrpSpPr>
            <p:cNvPr id="11" name="群組 10">
              <a:extLst>
                <a:ext uri="{FF2B5EF4-FFF2-40B4-BE49-F238E27FC236}">
                  <a16:creationId xmlns:a16="http://schemas.microsoft.com/office/drawing/2014/main" id="{B044DCE8-56B1-4E01-BC16-9B7F8D98646A}"/>
                </a:ext>
              </a:extLst>
            </p:cNvPr>
            <p:cNvGrpSpPr/>
            <p:nvPr/>
          </p:nvGrpSpPr>
          <p:grpSpPr>
            <a:xfrm>
              <a:off x="1427480" y="5701566"/>
              <a:ext cx="3146424" cy="472440"/>
              <a:chOff x="1571625" y="2124076"/>
              <a:chExt cx="3146424" cy="472440"/>
            </a:xfrm>
          </p:grpSpPr>
          <p:sp>
            <p:nvSpPr>
              <p:cNvPr id="12" name="矩形 11">
                <a:extLst>
                  <a:ext uri="{FF2B5EF4-FFF2-40B4-BE49-F238E27FC236}">
                    <a16:creationId xmlns:a16="http://schemas.microsoft.com/office/drawing/2014/main" id="{9B9BE0DD-3141-4569-B229-71D1D3895050}"/>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D48D9A86-F0A1-41B6-9564-EEFF7CEDEB79}"/>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8E64A6AE-1C0B-482E-8D70-1C2E28DB3309}"/>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C12F3EF4-5123-40E2-8BF0-8B4FDE7295B3}"/>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A8932EDE-91DB-4EB9-B03D-7EC3930BE218}"/>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7" name="群組 16">
              <a:extLst>
                <a:ext uri="{FF2B5EF4-FFF2-40B4-BE49-F238E27FC236}">
                  <a16:creationId xmlns:a16="http://schemas.microsoft.com/office/drawing/2014/main" id="{0695C73C-3E60-4744-9A13-E3F14F5DA4A0}"/>
                </a:ext>
              </a:extLst>
            </p:cNvPr>
            <p:cNvGrpSpPr/>
            <p:nvPr/>
          </p:nvGrpSpPr>
          <p:grpSpPr>
            <a:xfrm>
              <a:off x="1421447" y="4818916"/>
              <a:ext cx="3146424" cy="472440"/>
              <a:chOff x="1571625" y="2124076"/>
              <a:chExt cx="3146424" cy="472440"/>
            </a:xfrm>
          </p:grpSpPr>
          <p:sp>
            <p:nvSpPr>
              <p:cNvPr id="18" name="矩形 17">
                <a:extLst>
                  <a:ext uri="{FF2B5EF4-FFF2-40B4-BE49-F238E27FC236}">
                    <a16:creationId xmlns:a16="http://schemas.microsoft.com/office/drawing/2014/main" id="{753059B0-77B9-4A8A-809D-C7D3247A077A}"/>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1FF80882-FFB0-4608-8A54-DF4F22092BD8}"/>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9B244EDB-E0BC-491C-B15A-876B5FC3B176}"/>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95BA529D-4BAA-4E42-9C36-D525B9F16ED9}"/>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161B2626-EA13-4D59-A9D5-857776CE512C}"/>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3" name="群組 22">
              <a:extLst>
                <a:ext uri="{FF2B5EF4-FFF2-40B4-BE49-F238E27FC236}">
                  <a16:creationId xmlns:a16="http://schemas.microsoft.com/office/drawing/2014/main" id="{87F15AA0-7476-49FC-B3CF-97610857118F}"/>
                </a:ext>
              </a:extLst>
            </p:cNvPr>
            <p:cNvGrpSpPr/>
            <p:nvPr/>
          </p:nvGrpSpPr>
          <p:grpSpPr>
            <a:xfrm>
              <a:off x="1391125" y="3936266"/>
              <a:ext cx="3146424" cy="472440"/>
              <a:chOff x="1571625" y="2124076"/>
              <a:chExt cx="3146424" cy="472440"/>
            </a:xfrm>
          </p:grpSpPr>
          <p:sp>
            <p:nvSpPr>
              <p:cNvPr id="24" name="矩形 23">
                <a:extLst>
                  <a:ext uri="{FF2B5EF4-FFF2-40B4-BE49-F238E27FC236}">
                    <a16:creationId xmlns:a16="http://schemas.microsoft.com/office/drawing/2014/main" id="{855F4B2A-8D97-4211-A004-DDB4A19CA373}"/>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835F64EE-6D1E-4533-AD34-DB321D9F7B34}"/>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63070DBA-6200-417E-9EF4-683117FC2052}"/>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B5C33A76-C5C8-4850-BE7F-3BF77305345B}"/>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A74B1E33-BC2C-4CF1-A02C-80E8EAE4C64D}"/>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9" name="群組 28">
              <a:extLst>
                <a:ext uri="{FF2B5EF4-FFF2-40B4-BE49-F238E27FC236}">
                  <a16:creationId xmlns:a16="http://schemas.microsoft.com/office/drawing/2014/main" id="{A193E211-EBEF-46B3-BF6F-57D0D2122D6F}"/>
                </a:ext>
              </a:extLst>
            </p:cNvPr>
            <p:cNvGrpSpPr/>
            <p:nvPr/>
          </p:nvGrpSpPr>
          <p:grpSpPr>
            <a:xfrm>
              <a:off x="1421447" y="3053616"/>
              <a:ext cx="3146424" cy="472440"/>
              <a:chOff x="1571625" y="2124076"/>
              <a:chExt cx="3146424" cy="472440"/>
            </a:xfrm>
          </p:grpSpPr>
          <p:sp>
            <p:nvSpPr>
              <p:cNvPr id="30" name="矩形 29">
                <a:extLst>
                  <a:ext uri="{FF2B5EF4-FFF2-40B4-BE49-F238E27FC236}">
                    <a16:creationId xmlns:a16="http://schemas.microsoft.com/office/drawing/2014/main" id="{90DAEFD3-6534-4025-9349-9F17240E4A6C}"/>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B43CA465-51FA-4B4D-B802-6229D5184134}"/>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B5EF33B8-3ED3-4213-BBAC-8E38798BFE45}"/>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1F51E3D0-AB37-43C9-A2AF-FE4FD1ECF28F}"/>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A26886AE-659D-444A-A5E3-FE01AE8188FA}"/>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5" name="群組 34">
              <a:extLst>
                <a:ext uri="{FF2B5EF4-FFF2-40B4-BE49-F238E27FC236}">
                  <a16:creationId xmlns:a16="http://schemas.microsoft.com/office/drawing/2014/main" id="{6AB1BC43-BE76-4FD3-8087-9E868BBF9ACB}"/>
                </a:ext>
              </a:extLst>
            </p:cNvPr>
            <p:cNvGrpSpPr/>
            <p:nvPr/>
          </p:nvGrpSpPr>
          <p:grpSpPr>
            <a:xfrm>
              <a:off x="1421447" y="2170966"/>
              <a:ext cx="3146424" cy="472440"/>
              <a:chOff x="1571625" y="2124076"/>
              <a:chExt cx="3146424" cy="472440"/>
            </a:xfrm>
          </p:grpSpPr>
          <p:sp>
            <p:nvSpPr>
              <p:cNvPr id="36" name="矩形 35">
                <a:extLst>
                  <a:ext uri="{FF2B5EF4-FFF2-40B4-BE49-F238E27FC236}">
                    <a16:creationId xmlns:a16="http://schemas.microsoft.com/office/drawing/2014/main" id="{D5BF331D-8D9D-4641-822A-5D9E4FC30966}"/>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D7501874-9081-4C95-84EF-C405F00E7AD7}"/>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36E4C262-1B1A-45A4-B675-25F6EF1724D5}"/>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5EE89834-DC95-4C55-ABDE-CF57EA06FB98}"/>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B119FA87-6CC2-452F-800A-7AAE1E45490E}"/>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7" name="表格 6">
            <a:extLst>
              <a:ext uri="{FF2B5EF4-FFF2-40B4-BE49-F238E27FC236}">
                <a16:creationId xmlns:a16="http://schemas.microsoft.com/office/drawing/2014/main" id="{695A2B5E-2EA9-4066-9773-3F23CED4086A}"/>
              </a:ext>
            </a:extLst>
          </p:cNvPr>
          <p:cNvGraphicFramePr>
            <a:graphicFrameLocks noGrp="1"/>
          </p:cNvGraphicFramePr>
          <p:nvPr>
            <p:extLst>
              <p:ext uri="{D42A27DB-BD31-4B8C-83A1-F6EECF244321}">
                <p14:modId xmlns:p14="http://schemas.microsoft.com/office/powerpoint/2010/main" val="3845404663"/>
              </p:ext>
            </p:extLst>
          </p:nvPr>
        </p:nvGraphicFramePr>
        <p:xfrm>
          <a:off x="335164" y="1353005"/>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Sequence by impurity</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BCD encoded</a:t>
                      </a:r>
                      <a:endParaRPr lang="zh-TW" altLang="en-US" dirty="0"/>
                    </a:p>
                  </a:txBody>
                  <a:tcPr anchor="ctr">
                    <a:lnB w="12700" cap="flat" cmpd="sng" algn="ctr">
                      <a:noFill/>
                      <a:prstDash val="solid"/>
                      <a:round/>
                      <a:headEnd type="none" w="med" len="med"/>
                      <a:tailEnd type="none" w="med" len="med"/>
                    </a:lnB>
                    <a:solidFill>
                      <a:srgbClr val="7030A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Tree>
    <p:extLst>
      <p:ext uri="{BB962C8B-B14F-4D97-AF65-F5344CB8AC3E}">
        <p14:creationId xmlns:p14="http://schemas.microsoft.com/office/powerpoint/2010/main" val="1898960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329310CD-8585-47D5-A3E9-1A699A8EDD58}"/>
              </a:ext>
            </a:extLst>
          </p:cNvPr>
          <p:cNvPicPr>
            <a:picLocks noChangeAspect="1"/>
          </p:cNvPicPr>
          <p:nvPr/>
        </p:nvPicPr>
        <p:blipFill>
          <a:blip r:embed="rId2"/>
          <a:stretch>
            <a:fillRect/>
          </a:stretch>
        </p:blipFill>
        <p:spPr>
          <a:xfrm>
            <a:off x="1588853" y="4151038"/>
            <a:ext cx="9764948" cy="2341837"/>
          </a:xfrm>
          <a:prstGeom prst="rect">
            <a:avLst/>
          </a:prstGeom>
        </p:spPr>
      </p:pic>
      <p:pic>
        <p:nvPicPr>
          <p:cNvPr id="4" name="圖片 3">
            <a:extLst>
              <a:ext uri="{FF2B5EF4-FFF2-40B4-BE49-F238E27FC236}">
                <a16:creationId xmlns:a16="http://schemas.microsoft.com/office/drawing/2014/main" id="{9ECC24BE-54A6-4366-884A-52ED334B32C3}"/>
              </a:ext>
            </a:extLst>
          </p:cNvPr>
          <p:cNvPicPr>
            <a:picLocks noChangeAspect="1"/>
          </p:cNvPicPr>
          <p:nvPr/>
        </p:nvPicPr>
        <p:blipFill rotWithShape="1">
          <a:blip r:embed="rId3"/>
          <a:srcRect b="55445"/>
          <a:stretch/>
        </p:blipFill>
        <p:spPr>
          <a:xfrm>
            <a:off x="1559554" y="1809201"/>
            <a:ext cx="9794246" cy="2086799"/>
          </a:xfrm>
          <a:prstGeom prst="rect">
            <a:avLst/>
          </a:prstGeom>
        </p:spPr>
      </p:pic>
      <p:sp>
        <p:nvSpPr>
          <p:cNvPr id="2" name="標題 1">
            <a:extLst>
              <a:ext uri="{FF2B5EF4-FFF2-40B4-BE49-F238E27FC236}">
                <a16:creationId xmlns:a16="http://schemas.microsoft.com/office/drawing/2014/main" id="{78920E5A-0DF2-40FE-9C33-6DF0D1426A59}"/>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seq. comparison</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F9A0D406-2B48-4FF9-806E-15C96E54628A}"/>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2022</a:t>
            </a:r>
            <a:endParaRPr lang="en-US" altLang="zh-TW" dirty="0"/>
          </a:p>
        </p:txBody>
      </p:sp>
      <p:grpSp>
        <p:nvGrpSpPr>
          <p:cNvPr id="5" name="群組 4">
            <a:extLst>
              <a:ext uri="{FF2B5EF4-FFF2-40B4-BE49-F238E27FC236}">
                <a16:creationId xmlns:a16="http://schemas.microsoft.com/office/drawing/2014/main" id="{73CE18D4-EA9B-4B69-A0EE-0E9C6ED0D0A7}"/>
              </a:ext>
            </a:extLst>
          </p:cNvPr>
          <p:cNvGrpSpPr/>
          <p:nvPr/>
        </p:nvGrpSpPr>
        <p:grpSpPr>
          <a:xfrm>
            <a:off x="2298359" y="2050234"/>
            <a:ext cx="3341102" cy="365896"/>
            <a:chOff x="2298359" y="2050234"/>
            <a:chExt cx="3341102" cy="365896"/>
          </a:xfrm>
          <a:solidFill>
            <a:srgbClr val="F8F8F8"/>
          </a:solidFill>
        </p:grpSpPr>
        <p:sp>
          <p:nvSpPr>
            <p:cNvPr id="13" name="矩形 12">
              <a:extLst>
                <a:ext uri="{FF2B5EF4-FFF2-40B4-BE49-F238E27FC236}">
                  <a16:creationId xmlns:a16="http://schemas.microsoft.com/office/drawing/2014/main" id="{97408991-DEBF-465E-BEAD-6067530B18E9}"/>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C3160F67-6C24-476D-94F7-B8A5A85BB9C7}"/>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DD51BA71-9C2C-4B64-932F-3535ACE3DD72}"/>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DC9A8740-3357-4251-9574-60550B5BA3C3}"/>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B82DBC51-70C2-4C5A-B07A-C366CEBFA7B0}"/>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5CE9CB6E-5B70-45F8-AAE7-C2BFB429E6BD}"/>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BA940A13-3FCD-47DC-8CB6-DCF43175CB0C}"/>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0ED1A1D3-1F2C-4740-A02C-5357E7B41ED8}"/>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0FD2130E-A1D7-480B-B2D4-196487C479D8}"/>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2" name="群組 21">
            <a:extLst>
              <a:ext uri="{FF2B5EF4-FFF2-40B4-BE49-F238E27FC236}">
                <a16:creationId xmlns:a16="http://schemas.microsoft.com/office/drawing/2014/main" id="{40646C3D-B0AE-4B3A-8ED6-87195F45E617}"/>
              </a:ext>
            </a:extLst>
          </p:cNvPr>
          <p:cNvGrpSpPr/>
          <p:nvPr/>
        </p:nvGrpSpPr>
        <p:grpSpPr>
          <a:xfrm>
            <a:off x="2308835" y="2688409"/>
            <a:ext cx="3341102" cy="365896"/>
            <a:chOff x="2298359" y="2050234"/>
            <a:chExt cx="3341102" cy="365896"/>
          </a:xfrm>
          <a:solidFill>
            <a:srgbClr val="F8F8F8"/>
          </a:solidFill>
        </p:grpSpPr>
        <p:sp>
          <p:nvSpPr>
            <p:cNvPr id="23" name="矩形 22">
              <a:extLst>
                <a:ext uri="{FF2B5EF4-FFF2-40B4-BE49-F238E27FC236}">
                  <a16:creationId xmlns:a16="http://schemas.microsoft.com/office/drawing/2014/main" id="{771CCDE0-D979-4FFA-829A-1B471CB817C7}"/>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93FB1EB7-4BEB-435C-82C3-574D90803E81}"/>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188EF130-C266-4B66-840C-CF8026A49034}"/>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0340721C-5BE8-4E5C-A96F-783B0705DDE1}"/>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00A4FC39-7AF6-4845-8DAC-FFE94711D2FD}"/>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E1AEDD39-BFCA-419D-9D85-C8F7006E8D4D}"/>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0AD721A8-DA34-4829-9AB2-A0E7CE6A1AB6}"/>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F013BE29-8E00-4DE8-9B9C-19A078F7E94D}"/>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669F0901-A17D-4CD6-BE7A-C392607E6FB9}"/>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2" name="群組 31">
            <a:extLst>
              <a:ext uri="{FF2B5EF4-FFF2-40B4-BE49-F238E27FC236}">
                <a16:creationId xmlns:a16="http://schemas.microsoft.com/office/drawing/2014/main" id="{3204182B-82CC-4A47-8B23-98CFB26CFA01}"/>
              </a:ext>
            </a:extLst>
          </p:cNvPr>
          <p:cNvGrpSpPr/>
          <p:nvPr/>
        </p:nvGrpSpPr>
        <p:grpSpPr>
          <a:xfrm>
            <a:off x="2298359" y="3328965"/>
            <a:ext cx="3341102" cy="365896"/>
            <a:chOff x="2298359" y="2050234"/>
            <a:chExt cx="3341102" cy="365896"/>
          </a:xfrm>
          <a:solidFill>
            <a:srgbClr val="F8F8F8"/>
          </a:solidFill>
        </p:grpSpPr>
        <p:sp>
          <p:nvSpPr>
            <p:cNvPr id="33" name="矩形 32">
              <a:extLst>
                <a:ext uri="{FF2B5EF4-FFF2-40B4-BE49-F238E27FC236}">
                  <a16:creationId xmlns:a16="http://schemas.microsoft.com/office/drawing/2014/main" id="{0F4707AB-38A8-4D77-88E4-B763A2214FD8}"/>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1D9A7320-28B3-44EF-916C-62CEB81634B3}"/>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64171CF-BDFB-4005-8D9B-F4B842A21DAD}"/>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19B69569-AB20-4326-8751-DF5364D79E86}"/>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9B346AA4-5EDD-479C-8F89-82541E45C295}"/>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BF3AFCCD-4B0A-40D5-AD41-78E810FF6892}"/>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1774CD60-1F8D-4943-8A5B-C604A63A448C}"/>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5D785BCF-723E-4F31-AEB4-3E929715D7B8}"/>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3EFF926-7FED-4382-BBED-524D04177413}"/>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2" name="群組 51">
            <a:extLst>
              <a:ext uri="{FF2B5EF4-FFF2-40B4-BE49-F238E27FC236}">
                <a16:creationId xmlns:a16="http://schemas.microsoft.com/office/drawing/2014/main" id="{9EADD6CE-106E-490C-A7F6-1E9B58B900BD}"/>
              </a:ext>
            </a:extLst>
          </p:cNvPr>
          <p:cNvGrpSpPr/>
          <p:nvPr/>
        </p:nvGrpSpPr>
        <p:grpSpPr>
          <a:xfrm>
            <a:off x="2380688" y="5010649"/>
            <a:ext cx="3410511" cy="517705"/>
            <a:chOff x="2298359" y="2050234"/>
            <a:chExt cx="3341102" cy="365896"/>
          </a:xfrm>
          <a:solidFill>
            <a:srgbClr val="F8F8F8"/>
          </a:solidFill>
        </p:grpSpPr>
        <p:sp>
          <p:nvSpPr>
            <p:cNvPr id="53" name="矩形 52">
              <a:extLst>
                <a:ext uri="{FF2B5EF4-FFF2-40B4-BE49-F238E27FC236}">
                  <a16:creationId xmlns:a16="http://schemas.microsoft.com/office/drawing/2014/main" id="{D598D611-393C-4009-9E8B-199709CCE282}"/>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8E5C3911-7A51-41D7-BCF5-6C8B6E6E2C44}"/>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F60EF485-58FA-4141-B706-D0605C7A7DE8}"/>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994A75C3-98FC-40A7-8447-D8413BD8467E}"/>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CEE380C7-F431-47D9-A751-1415748FEB5B}"/>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BDAC954F-1EB9-4967-8C79-7025E6226FFF}"/>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626442CE-59EF-403A-84F6-1A0370B8DEF8}"/>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a:extLst>
                <a:ext uri="{FF2B5EF4-FFF2-40B4-BE49-F238E27FC236}">
                  <a16:creationId xmlns:a16="http://schemas.microsoft.com/office/drawing/2014/main" id="{86AB7D34-6FC7-4F18-8DC1-634E91E590E5}"/>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E0346729-2599-4267-A396-9A8785BA2E64}"/>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2" name="群組 71">
            <a:extLst>
              <a:ext uri="{FF2B5EF4-FFF2-40B4-BE49-F238E27FC236}">
                <a16:creationId xmlns:a16="http://schemas.microsoft.com/office/drawing/2014/main" id="{8F482430-95A9-4CA0-8221-B9D3A2BEED5E}"/>
              </a:ext>
            </a:extLst>
          </p:cNvPr>
          <p:cNvGrpSpPr/>
          <p:nvPr/>
        </p:nvGrpSpPr>
        <p:grpSpPr>
          <a:xfrm>
            <a:off x="2374977" y="5715214"/>
            <a:ext cx="3410511" cy="517705"/>
            <a:chOff x="2298359" y="2050234"/>
            <a:chExt cx="3341102" cy="365896"/>
          </a:xfrm>
          <a:solidFill>
            <a:srgbClr val="F8F8F8"/>
          </a:solidFill>
        </p:grpSpPr>
        <p:sp>
          <p:nvSpPr>
            <p:cNvPr id="73" name="矩形 72">
              <a:extLst>
                <a:ext uri="{FF2B5EF4-FFF2-40B4-BE49-F238E27FC236}">
                  <a16:creationId xmlns:a16="http://schemas.microsoft.com/office/drawing/2014/main" id="{E09ECC09-06A7-4CF3-AFDC-C03D26C20CBB}"/>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24BF52CE-376F-4AD4-9EB6-6011BA547D32}"/>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E3D24FFB-F294-486D-AAA7-5F592F2EC24B}"/>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矩形 75">
              <a:extLst>
                <a:ext uri="{FF2B5EF4-FFF2-40B4-BE49-F238E27FC236}">
                  <a16:creationId xmlns:a16="http://schemas.microsoft.com/office/drawing/2014/main" id="{936F5D00-CB33-44BB-B15B-5062406F8A0B}"/>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a:extLst>
                <a:ext uri="{FF2B5EF4-FFF2-40B4-BE49-F238E27FC236}">
                  <a16:creationId xmlns:a16="http://schemas.microsoft.com/office/drawing/2014/main" id="{6F4AE21E-14AC-4299-B2AE-3312A521C85A}"/>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B398E6A3-79F9-4485-AF85-C44C29E1A49C}"/>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B02D2C3C-8A44-4F7E-89B2-347E88256330}"/>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8EBBD58B-C563-4D81-AD79-E1C6E67CEE7E}"/>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a:extLst>
                <a:ext uri="{FF2B5EF4-FFF2-40B4-BE49-F238E27FC236}">
                  <a16:creationId xmlns:a16="http://schemas.microsoft.com/office/drawing/2014/main" id="{F97EC7B7-4E86-4D3B-BD9F-2040D32943FF}"/>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2" name="群組 81">
            <a:extLst>
              <a:ext uri="{FF2B5EF4-FFF2-40B4-BE49-F238E27FC236}">
                <a16:creationId xmlns:a16="http://schemas.microsoft.com/office/drawing/2014/main" id="{94ADC19B-E451-4A14-A620-44DBAC35519E}"/>
              </a:ext>
            </a:extLst>
          </p:cNvPr>
          <p:cNvGrpSpPr/>
          <p:nvPr/>
        </p:nvGrpSpPr>
        <p:grpSpPr>
          <a:xfrm>
            <a:off x="2378050" y="4438669"/>
            <a:ext cx="3410511" cy="382759"/>
            <a:chOff x="2298359" y="2050234"/>
            <a:chExt cx="3341102" cy="365896"/>
          </a:xfrm>
          <a:solidFill>
            <a:srgbClr val="F8F8F8"/>
          </a:solidFill>
        </p:grpSpPr>
        <p:sp>
          <p:nvSpPr>
            <p:cNvPr id="83" name="矩形 82">
              <a:extLst>
                <a:ext uri="{FF2B5EF4-FFF2-40B4-BE49-F238E27FC236}">
                  <a16:creationId xmlns:a16="http://schemas.microsoft.com/office/drawing/2014/main" id="{FCD5C39B-49F2-4EAC-9376-7BCC6279BDDF}"/>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a:extLst>
                <a:ext uri="{FF2B5EF4-FFF2-40B4-BE49-F238E27FC236}">
                  <a16:creationId xmlns:a16="http://schemas.microsoft.com/office/drawing/2014/main" id="{D7ADC121-F541-4F1D-9887-6EB1E5B067B2}"/>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矩形 84">
              <a:extLst>
                <a:ext uri="{FF2B5EF4-FFF2-40B4-BE49-F238E27FC236}">
                  <a16:creationId xmlns:a16="http://schemas.microsoft.com/office/drawing/2014/main" id="{569126AA-87A0-4699-A4DF-E2E5C9A3A377}"/>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矩形 85">
              <a:extLst>
                <a:ext uri="{FF2B5EF4-FFF2-40B4-BE49-F238E27FC236}">
                  <a16:creationId xmlns:a16="http://schemas.microsoft.com/office/drawing/2014/main" id="{BED1111D-77A5-4C1D-850F-22C27D7354A2}"/>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矩形 86">
              <a:extLst>
                <a:ext uri="{FF2B5EF4-FFF2-40B4-BE49-F238E27FC236}">
                  <a16:creationId xmlns:a16="http://schemas.microsoft.com/office/drawing/2014/main" id="{EE8A0456-D68A-43DD-94E0-2C72711EE70E}"/>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矩形 87">
              <a:extLst>
                <a:ext uri="{FF2B5EF4-FFF2-40B4-BE49-F238E27FC236}">
                  <a16:creationId xmlns:a16="http://schemas.microsoft.com/office/drawing/2014/main" id="{89EE2149-620D-4E28-A7B9-DB020175D822}"/>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矩形 88">
              <a:extLst>
                <a:ext uri="{FF2B5EF4-FFF2-40B4-BE49-F238E27FC236}">
                  <a16:creationId xmlns:a16="http://schemas.microsoft.com/office/drawing/2014/main" id="{708394B0-8EE0-4341-B576-A7A26C984D3B}"/>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矩形 89">
              <a:extLst>
                <a:ext uri="{FF2B5EF4-FFF2-40B4-BE49-F238E27FC236}">
                  <a16:creationId xmlns:a16="http://schemas.microsoft.com/office/drawing/2014/main" id="{3DD0B338-4892-4879-8557-A552B4406DAB}"/>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矩形 90">
              <a:extLst>
                <a:ext uri="{FF2B5EF4-FFF2-40B4-BE49-F238E27FC236}">
                  <a16:creationId xmlns:a16="http://schemas.microsoft.com/office/drawing/2014/main" id="{8510D7A8-6F3E-4899-B66B-172EB275BC61}"/>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aphicFrame>
        <p:nvGraphicFramePr>
          <p:cNvPr id="10" name="表格 9">
            <a:extLst>
              <a:ext uri="{FF2B5EF4-FFF2-40B4-BE49-F238E27FC236}">
                <a16:creationId xmlns:a16="http://schemas.microsoft.com/office/drawing/2014/main" id="{F8F26892-2D53-4900-8D05-15A8C1D98747}"/>
              </a:ext>
            </a:extLst>
          </p:cNvPr>
          <p:cNvGraphicFramePr>
            <a:graphicFrameLocks noGrp="1"/>
          </p:cNvGraphicFramePr>
          <p:nvPr>
            <p:extLst>
              <p:ext uri="{D42A27DB-BD31-4B8C-83A1-F6EECF244321}">
                <p14:modId xmlns:p14="http://schemas.microsoft.com/office/powerpoint/2010/main" val="3054595562"/>
              </p:ext>
            </p:extLst>
          </p:nvPr>
        </p:nvGraphicFramePr>
        <p:xfrm>
          <a:off x="952498" y="1403057"/>
          <a:ext cx="10668003" cy="5089818"/>
        </p:xfrm>
        <a:graphic>
          <a:graphicData uri="http://schemas.openxmlformats.org/drawingml/2006/table">
            <a:tbl>
              <a:tblPr firstRow="1" bandRow="1">
                <a:tableStyleId>{5C22544A-7EE6-4342-B048-85BDC9FD1C3A}</a:tableStyleId>
              </a:tblPr>
              <a:tblGrid>
                <a:gridCol w="409577">
                  <a:extLst>
                    <a:ext uri="{9D8B030D-6E8A-4147-A177-3AD203B41FA5}">
                      <a16:colId xmlns:a16="http://schemas.microsoft.com/office/drawing/2014/main" val="1528397503"/>
                    </a:ext>
                  </a:extLst>
                </a:gridCol>
                <a:gridCol w="5180496">
                  <a:extLst>
                    <a:ext uri="{9D8B030D-6E8A-4147-A177-3AD203B41FA5}">
                      <a16:colId xmlns:a16="http://schemas.microsoft.com/office/drawing/2014/main" val="1803764107"/>
                    </a:ext>
                  </a:extLst>
                </a:gridCol>
                <a:gridCol w="5077930">
                  <a:extLst>
                    <a:ext uri="{9D8B030D-6E8A-4147-A177-3AD203B41FA5}">
                      <a16:colId xmlns:a16="http://schemas.microsoft.com/office/drawing/2014/main" val="3070059079"/>
                    </a:ext>
                  </a:extLst>
                </a:gridCol>
              </a:tblGrid>
              <a:tr h="299728">
                <a:tc>
                  <a:txBody>
                    <a:bodyPr/>
                    <a:lstStyle/>
                    <a:p>
                      <a:pPr algn="ctr"/>
                      <a:endParaRPr lang="zh-TW" altLang="en-US" sz="1700" dirty="0"/>
                    </a:p>
                  </a:txBody>
                  <a:tcPr marL="86012" marR="86012" marT="43006" marB="43006" vert="eaVert" anchor="ctr">
                    <a:lnR w="12700" cmpd="sng">
                      <a:noFill/>
                    </a:lnR>
                    <a:solidFill>
                      <a:srgbClr val="F8F8F8"/>
                    </a:solidFill>
                  </a:tcPr>
                </a:tc>
                <a:tc>
                  <a:txBody>
                    <a:bodyPr/>
                    <a:lstStyle/>
                    <a:p>
                      <a:pPr algn="ctr"/>
                      <a:r>
                        <a:rPr lang="en-US" altLang="zh-TW" sz="1700" dirty="0"/>
                        <a:t>Sequenced</a:t>
                      </a:r>
                      <a:endParaRPr lang="zh-TW" altLang="en-US" sz="1700" dirty="0"/>
                    </a:p>
                  </a:txBody>
                  <a:tcPr marL="86012" marR="86012" marT="43006" marB="43006">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lang="en-US" altLang="zh-TW" sz="1700" dirty="0"/>
                        <a:t>BCD</a:t>
                      </a:r>
                      <a:endParaRPr lang="zh-TW" altLang="en-US" sz="1700" dirty="0"/>
                    </a:p>
                  </a:txBody>
                  <a:tcPr marL="86012" marR="86012" marT="43006" marB="43006">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365533393"/>
                  </a:ext>
                </a:extLst>
              </a:tr>
              <a:tr h="2372363">
                <a:tc>
                  <a:txBody>
                    <a:bodyPr/>
                    <a:lstStyle/>
                    <a:p>
                      <a:pPr algn="ctr"/>
                      <a:r>
                        <a:rPr lang="en-US" altLang="zh-TW" sz="1700" b="1" kern="1200" dirty="0">
                          <a:solidFill>
                            <a:schemeClr val="lt1"/>
                          </a:solidFill>
                          <a:latin typeface="+mn-lt"/>
                          <a:ea typeface="+mn-ea"/>
                          <a:cs typeface="+mn-cs"/>
                        </a:rPr>
                        <a:t>Randomly</a:t>
                      </a:r>
                      <a:endParaRPr lang="zh-TW" altLang="en-US" sz="1700" b="1" kern="1200" dirty="0">
                        <a:solidFill>
                          <a:schemeClr val="lt1"/>
                        </a:solidFill>
                        <a:latin typeface="+mn-lt"/>
                        <a:ea typeface="+mn-ea"/>
                        <a:cs typeface="+mn-cs"/>
                      </a:endParaRPr>
                    </a:p>
                  </a:txBody>
                  <a:tcPr marL="86012" marR="86012" marT="43006" marB="43006" vert="eaVert" anchor="ctr">
                    <a:lnR w="12700" cmpd="sng">
                      <a:noFill/>
                    </a:lnR>
                    <a:solidFill>
                      <a:srgbClr val="D79DA7"/>
                    </a:solidFill>
                  </a:tcPr>
                </a:tc>
                <a:tc>
                  <a:txBody>
                    <a:bodyPr/>
                    <a:lstStyle/>
                    <a:p>
                      <a:pPr algn="ctr"/>
                      <a:endParaRPr lang="zh-TW" altLang="en-US" sz="1700" dirty="0"/>
                    </a:p>
                  </a:txBody>
                  <a:tcPr marL="86012" marR="86012" marT="43006" marB="43006">
                    <a:lnL w="12700" cmpd="sng">
                      <a:noFill/>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sz="1700" dirty="0"/>
                    </a:p>
                  </a:txBody>
                  <a:tcPr marL="86012" marR="86012" marT="43006" marB="43006">
                    <a:lnL w="12700" cap="flat" cmpd="sng" algn="ctr">
                      <a:solidFill>
                        <a:srgbClr val="1F497D"/>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8419529"/>
                  </a:ext>
                </a:extLst>
              </a:tr>
              <a:tr h="2372363">
                <a:tc>
                  <a:txBody>
                    <a:bodyPr/>
                    <a:lstStyle/>
                    <a:p>
                      <a:pPr algn="ctr"/>
                      <a:r>
                        <a:rPr lang="en-US" altLang="zh-TW" sz="1700" b="1" kern="1200" dirty="0">
                          <a:solidFill>
                            <a:schemeClr val="lt1"/>
                          </a:solidFill>
                          <a:latin typeface="+mn-lt"/>
                          <a:ea typeface="+mn-ea"/>
                          <a:cs typeface="+mn-cs"/>
                        </a:rPr>
                        <a:t>By</a:t>
                      </a:r>
                      <a:r>
                        <a:rPr lang="zh-TW" altLang="en-US" sz="1700" b="1" kern="1200" dirty="0">
                          <a:solidFill>
                            <a:schemeClr val="lt1"/>
                          </a:solidFill>
                          <a:latin typeface="+mn-lt"/>
                          <a:ea typeface="+mn-ea"/>
                          <a:cs typeface="+mn-cs"/>
                        </a:rPr>
                        <a:t> </a:t>
                      </a:r>
                      <a:r>
                        <a:rPr lang="en-US" altLang="zh-TW" sz="1700" b="1" kern="1200" dirty="0">
                          <a:solidFill>
                            <a:schemeClr val="lt1"/>
                          </a:solidFill>
                          <a:latin typeface="+mn-lt"/>
                          <a:ea typeface="+mn-ea"/>
                          <a:cs typeface="+mn-cs"/>
                        </a:rPr>
                        <a:t>Impurity</a:t>
                      </a:r>
                      <a:endParaRPr lang="zh-TW" altLang="en-US" sz="1700" b="1" kern="1200" dirty="0">
                        <a:solidFill>
                          <a:schemeClr val="lt1"/>
                        </a:solidFill>
                        <a:latin typeface="+mn-lt"/>
                        <a:ea typeface="+mn-ea"/>
                        <a:cs typeface="+mn-cs"/>
                      </a:endParaRPr>
                    </a:p>
                  </a:txBody>
                  <a:tcPr marL="86012" marR="86012" marT="43006" marB="43006" vert="eaVert">
                    <a:lnR w="12700" cmpd="sng">
                      <a:noFill/>
                    </a:lnR>
                    <a:solidFill>
                      <a:srgbClr val="D0C1AC"/>
                    </a:solidFill>
                  </a:tcPr>
                </a:tc>
                <a:tc>
                  <a:txBody>
                    <a:bodyPr/>
                    <a:lstStyle/>
                    <a:p>
                      <a:pPr algn="ctr"/>
                      <a:endParaRPr lang="zh-TW" altLang="en-US" sz="1700" dirty="0"/>
                    </a:p>
                  </a:txBody>
                  <a:tcPr marL="86012" marR="86012" marT="43006" marB="43006">
                    <a:lnL w="12700" cmpd="sng">
                      <a:noFill/>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zh-TW" altLang="en-US" sz="1700" dirty="0"/>
                    </a:p>
                  </a:txBody>
                  <a:tcPr marL="86012" marR="86012" marT="43006" marB="43006">
                    <a:lnL w="12700" cap="flat" cmpd="sng" algn="ctr">
                      <a:solidFill>
                        <a:srgbClr val="1F497D"/>
                      </a:solidFill>
                      <a:prstDash val="solid"/>
                      <a:round/>
                      <a:headEnd type="none" w="med" len="med"/>
                      <a:tailEnd type="none" w="med" len="med"/>
                    </a:lnL>
                    <a:lnR w="12700" cmpd="sng">
                      <a:noFill/>
                    </a:lnR>
                    <a:lnT w="12700"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61279640"/>
                  </a:ext>
                </a:extLst>
              </a:tr>
            </a:tbl>
          </a:graphicData>
        </a:graphic>
      </p:graphicFrame>
    </p:spTree>
    <p:extLst>
      <p:ext uri="{BB962C8B-B14F-4D97-AF65-F5344CB8AC3E}">
        <p14:creationId xmlns:p14="http://schemas.microsoft.com/office/powerpoint/2010/main" val="22430178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48E0EAC3-9567-4992-BADB-6847379A2404}"/>
              </a:ext>
            </a:extLst>
          </p:cNvPr>
          <p:cNvPicPr>
            <a:picLocks noChangeAspect="1"/>
          </p:cNvPicPr>
          <p:nvPr/>
        </p:nvPicPr>
        <p:blipFill rotWithShape="1">
          <a:blip r:embed="rId3"/>
          <a:srcRect b="10314"/>
          <a:stretch/>
        </p:blipFill>
        <p:spPr>
          <a:xfrm>
            <a:off x="695993" y="2172876"/>
            <a:ext cx="10800000" cy="3875500"/>
          </a:xfrm>
          <a:prstGeom prst="rect">
            <a:avLst/>
          </a:prstGeom>
        </p:spPr>
      </p:pic>
      <p:sp>
        <p:nvSpPr>
          <p:cNvPr id="3" name="頁尾版面配置區 2">
            <a:extLst>
              <a:ext uri="{FF2B5EF4-FFF2-40B4-BE49-F238E27FC236}">
                <a16:creationId xmlns:a16="http://schemas.microsoft.com/office/drawing/2014/main" id="{D254F430-972B-41E1-A1A7-A1A6557B7A7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標題 1">
            <a:extLst>
              <a:ext uri="{FF2B5EF4-FFF2-40B4-BE49-F238E27FC236}">
                <a16:creationId xmlns:a16="http://schemas.microsoft.com/office/drawing/2014/main" id="{B02A2406-75BC-4736-A745-7AEECE8CFD3F}"/>
              </a:ext>
            </a:extLst>
          </p:cNvPr>
          <p:cNvSpPr>
            <a:spLocks noGrp="1"/>
          </p:cNvSpPr>
          <p:nvPr>
            <p:ph type="title"/>
          </p:nvPr>
        </p:nvSpPr>
        <p:spPr>
          <a:xfrm>
            <a:off x="838200" y="365125"/>
            <a:ext cx="10515600" cy="1325563"/>
          </a:xfrm>
        </p:spPr>
        <p:txBody>
          <a:bodyPr/>
          <a:lstStyle/>
          <a:p>
            <a:r>
              <a:rPr lang="en-US" altLang="zh-TW" dirty="0">
                <a:solidFill>
                  <a:srgbClr val="14365D"/>
                </a:solidFill>
              </a:rPr>
              <a:t>Simulated data - Classification</a:t>
            </a:r>
            <a:endParaRPr lang="zh-TW" altLang="en-US" dirty="0"/>
          </a:p>
        </p:txBody>
      </p:sp>
      <p:graphicFrame>
        <p:nvGraphicFramePr>
          <p:cNvPr id="9" name="表格 8">
            <a:extLst>
              <a:ext uri="{FF2B5EF4-FFF2-40B4-BE49-F238E27FC236}">
                <a16:creationId xmlns:a16="http://schemas.microsoft.com/office/drawing/2014/main" id="{1DCBD800-EF0A-4749-97E9-3FD8E730F177}"/>
              </a:ext>
            </a:extLst>
          </p:cNvPr>
          <p:cNvGraphicFramePr>
            <a:graphicFrameLocks noGrp="1"/>
          </p:cNvGraphicFramePr>
          <p:nvPr>
            <p:extLst>
              <p:ext uri="{D42A27DB-BD31-4B8C-83A1-F6EECF244321}">
                <p14:modId xmlns:p14="http://schemas.microsoft.com/office/powerpoint/2010/main" val="1392656585"/>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Shape 1</a:t>
                      </a:r>
                      <a:endParaRPr lang="zh-TW" altLang="en-US" dirty="0"/>
                    </a:p>
                  </a:txBody>
                  <a:tcPr anchor="ctr">
                    <a:solidFill>
                      <a:srgbClr val="14365D"/>
                    </a:solidFill>
                  </a:tcPr>
                </a:tc>
                <a:extLst>
                  <a:ext uri="{0D108BD9-81ED-4DB2-BD59-A6C34878D82A}">
                    <a16:rowId xmlns:a16="http://schemas.microsoft.com/office/drawing/2014/main" val="518203525"/>
                  </a:ext>
                </a:extLst>
              </a:tr>
            </a:tbl>
          </a:graphicData>
        </a:graphic>
      </p:graphicFrame>
      <p:graphicFrame>
        <p:nvGraphicFramePr>
          <p:cNvPr id="2" name="表格 1">
            <a:extLst>
              <a:ext uri="{FF2B5EF4-FFF2-40B4-BE49-F238E27FC236}">
                <a16:creationId xmlns:a16="http://schemas.microsoft.com/office/drawing/2014/main" id="{52328AF9-7175-4406-8681-888157354EEC}"/>
              </a:ext>
            </a:extLst>
          </p:cNvPr>
          <p:cNvGraphicFramePr>
            <a:graphicFrameLocks noGrp="1"/>
          </p:cNvGraphicFramePr>
          <p:nvPr>
            <p:extLst>
              <p:ext uri="{D42A27DB-BD31-4B8C-83A1-F6EECF244321}">
                <p14:modId xmlns:p14="http://schemas.microsoft.com/office/powerpoint/2010/main" val="3298149355"/>
              </p:ext>
            </p:extLst>
          </p:nvPr>
        </p:nvGraphicFramePr>
        <p:xfrm>
          <a:off x="695986" y="5485925"/>
          <a:ext cx="10799999" cy="5815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4">
                        <a:lumMod val="50000"/>
                      </a:schemeClr>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bl>
          </a:graphicData>
        </a:graphic>
      </p:graphicFrame>
    </p:spTree>
    <p:extLst>
      <p:ext uri="{BB962C8B-B14F-4D97-AF65-F5344CB8AC3E}">
        <p14:creationId xmlns:p14="http://schemas.microsoft.com/office/powerpoint/2010/main" val="3042281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526B1196-50CC-4740-B19A-4F7D3C2F263B}"/>
              </a:ext>
            </a:extLst>
          </p:cNvPr>
          <p:cNvPicPr>
            <a:picLocks noChangeAspect="1"/>
          </p:cNvPicPr>
          <p:nvPr/>
        </p:nvPicPr>
        <p:blipFill rotWithShape="1">
          <a:blip r:embed="rId2"/>
          <a:srcRect b="12152"/>
          <a:stretch/>
        </p:blipFill>
        <p:spPr>
          <a:xfrm>
            <a:off x="695971" y="2172875"/>
            <a:ext cx="10800014" cy="3796125"/>
          </a:xfrm>
          <a:prstGeom prst="rect">
            <a:avLst/>
          </a:prstGeom>
        </p:spPr>
      </p:pic>
      <p:sp>
        <p:nvSpPr>
          <p:cNvPr id="2" name="標題 1">
            <a:extLst>
              <a:ext uri="{FF2B5EF4-FFF2-40B4-BE49-F238E27FC236}">
                <a16:creationId xmlns:a16="http://schemas.microsoft.com/office/drawing/2014/main" id="{E345349D-2268-4844-B837-6773A46AD068}"/>
              </a:ext>
            </a:extLst>
          </p:cNvPr>
          <p:cNvSpPr>
            <a:spLocks noGrp="1"/>
          </p:cNvSpPr>
          <p:nvPr>
            <p:ph type="title"/>
          </p:nvPr>
        </p:nvSpPr>
        <p:spPr/>
        <p:txBody>
          <a:bodyPr/>
          <a:lstStyle/>
          <a:p>
            <a:r>
              <a:rPr lang="en-US" altLang="zh-TW" dirty="0">
                <a:solidFill>
                  <a:srgbClr val="14365D"/>
                </a:solidFill>
              </a:rPr>
              <a:t>Simulated data - Classification</a:t>
            </a:r>
            <a:endParaRPr lang="zh-TW" altLang="en-US" dirty="0"/>
          </a:p>
        </p:txBody>
      </p:sp>
      <p:sp>
        <p:nvSpPr>
          <p:cNvPr id="3" name="頁尾版面配置區 2">
            <a:extLst>
              <a:ext uri="{FF2B5EF4-FFF2-40B4-BE49-F238E27FC236}">
                <a16:creationId xmlns:a16="http://schemas.microsoft.com/office/drawing/2014/main" id="{8EB2054E-2D1B-469E-B8EB-D9DF94F814BB}"/>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6" name="表格 5">
            <a:extLst>
              <a:ext uri="{FF2B5EF4-FFF2-40B4-BE49-F238E27FC236}">
                <a16:creationId xmlns:a16="http://schemas.microsoft.com/office/drawing/2014/main" id="{8F76E1EF-435B-45DC-9F21-EE93F0B9DC76}"/>
              </a:ext>
            </a:extLst>
          </p:cNvPr>
          <p:cNvGraphicFramePr>
            <a:graphicFrameLocks noGrp="1"/>
          </p:cNvGraphicFramePr>
          <p:nvPr>
            <p:extLst>
              <p:ext uri="{D42A27DB-BD31-4B8C-83A1-F6EECF244321}">
                <p14:modId xmlns:p14="http://schemas.microsoft.com/office/powerpoint/2010/main" val="2745756366"/>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Shape 3</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graphicFrame>
        <p:nvGraphicFramePr>
          <p:cNvPr id="7" name="表格 6">
            <a:extLst>
              <a:ext uri="{FF2B5EF4-FFF2-40B4-BE49-F238E27FC236}">
                <a16:creationId xmlns:a16="http://schemas.microsoft.com/office/drawing/2014/main" id="{61698A02-59B4-47DA-A7A4-D021288BF34A}"/>
              </a:ext>
            </a:extLst>
          </p:cNvPr>
          <p:cNvGraphicFramePr>
            <a:graphicFrameLocks noGrp="1"/>
          </p:cNvGraphicFramePr>
          <p:nvPr>
            <p:extLst>
              <p:ext uri="{D42A27DB-BD31-4B8C-83A1-F6EECF244321}">
                <p14:modId xmlns:p14="http://schemas.microsoft.com/office/powerpoint/2010/main" val="699950325"/>
              </p:ext>
            </p:extLst>
          </p:nvPr>
        </p:nvGraphicFramePr>
        <p:xfrm>
          <a:off x="695986" y="5485925"/>
          <a:ext cx="10799999" cy="5815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4">
                        <a:lumMod val="50000"/>
                      </a:schemeClr>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bl>
          </a:graphicData>
        </a:graphic>
      </p:graphicFrame>
    </p:spTree>
    <p:extLst>
      <p:ext uri="{BB962C8B-B14F-4D97-AF65-F5344CB8AC3E}">
        <p14:creationId xmlns:p14="http://schemas.microsoft.com/office/powerpoint/2010/main" val="3813620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86" name="頁尾版面配置區 3">
            <a:extLst>
              <a:ext uri="{FF2B5EF4-FFF2-40B4-BE49-F238E27FC236}">
                <a16:creationId xmlns:a16="http://schemas.microsoft.com/office/drawing/2014/main" id="{A46CA119-B9C1-4EA8-AAEC-1A51DB1C1FE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
        <p:nvSpPr>
          <p:cNvPr id="87" name="標題 1">
            <a:extLst>
              <a:ext uri="{FF2B5EF4-FFF2-40B4-BE49-F238E27FC236}">
                <a16:creationId xmlns:a16="http://schemas.microsoft.com/office/drawing/2014/main" id="{1E88C59B-A611-4435-A361-127016177F7E}"/>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89" name="表格 88">
            <a:extLst>
              <a:ext uri="{FF2B5EF4-FFF2-40B4-BE49-F238E27FC236}">
                <a16:creationId xmlns:a16="http://schemas.microsoft.com/office/drawing/2014/main" id="{4DDCC168-A67A-4EEC-87AE-E750B46C1AC0}"/>
              </a:ext>
            </a:extLst>
          </p:cNvPr>
          <p:cNvGraphicFramePr>
            <a:graphicFrameLocks noGrp="1"/>
          </p:cNvGraphicFramePr>
          <p:nvPr>
            <p:extLst>
              <p:ext uri="{D42A27DB-BD31-4B8C-83A1-F6EECF244321}">
                <p14:modId xmlns:p14="http://schemas.microsoft.com/office/powerpoint/2010/main" val="2547171413"/>
              </p:ext>
            </p:extLst>
          </p:nvPr>
        </p:nvGraphicFramePr>
        <p:xfrm>
          <a:off x="667133" y="3848122"/>
          <a:ext cx="10813522" cy="2508228"/>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gridCol w="583310">
                  <a:extLst>
                    <a:ext uri="{9D8B030D-6E8A-4147-A177-3AD203B41FA5}">
                      <a16:colId xmlns:a16="http://schemas.microsoft.com/office/drawing/2014/main" val="1311468088"/>
                    </a:ext>
                  </a:extLst>
                </a:gridCol>
                <a:gridCol w="583310">
                  <a:extLst>
                    <a:ext uri="{9D8B030D-6E8A-4147-A177-3AD203B41FA5}">
                      <a16:colId xmlns:a16="http://schemas.microsoft.com/office/drawing/2014/main" val="3198424733"/>
                    </a:ext>
                  </a:extLst>
                </a:gridCol>
                <a:gridCol w="583310">
                  <a:extLst>
                    <a:ext uri="{9D8B030D-6E8A-4147-A177-3AD203B41FA5}">
                      <a16:colId xmlns:a16="http://schemas.microsoft.com/office/drawing/2014/main" val="3934460466"/>
                    </a:ext>
                  </a:extLst>
                </a:gridCol>
                <a:gridCol w="583310">
                  <a:extLst>
                    <a:ext uri="{9D8B030D-6E8A-4147-A177-3AD203B41FA5}">
                      <a16:colId xmlns:a16="http://schemas.microsoft.com/office/drawing/2014/main" val="4072760363"/>
                    </a:ext>
                  </a:extLst>
                </a:gridCol>
                <a:gridCol w="583310">
                  <a:extLst>
                    <a:ext uri="{9D8B030D-6E8A-4147-A177-3AD203B41FA5}">
                      <a16:colId xmlns:a16="http://schemas.microsoft.com/office/drawing/2014/main" val="2313657216"/>
                    </a:ext>
                  </a:extLst>
                </a:gridCol>
                <a:gridCol w="583310">
                  <a:extLst>
                    <a:ext uri="{9D8B030D-6E8A-4147-A177-3AD203B41FA5}">
                      <a16:colId xmlns:a16="http://schemas.microsoft.com/office/drawing/2014/main" val="1108868345"/>
                    </a:ext>
                  </a:extLst>
                </a:gridCol>
                <a:gridCol w="583310">
                  <a:extLst>
                    <a:ext uri="{9D8B030D-6E8A-4147-A177-3AD203B41FA5}">
                      <a16:colId xmlns:a16="http://schemas.microsoft.com/office/drawing/2014/main" val="1818900147"/>
                    </a:ext>
                  </a:extLst>
                </a:gridCol>
                <a:gridCol w="583310">
                  <a:extLst>
                    <a:ext uri="{9D8B030D-6E8A-4147-A177-3AD203B41FA5}">
                      <a16:colId xmlns:a16="http://schemas.microsoft.com/office/drawing/2014/main" val="1220252542"/>
                    </a:ext>
                  </a:extLst>
                </a:gridCol>
                <a:gridCol w="583310">
                  <a:extLst>
                    <a:ext uri="{9D8B030D-6E8A-4147-A177-3AD203B41FA5}">
                      <a16:colId xmlns:a16="http://schemas.microsoft.com/office/drawing/2014/main" val="2822700651"/>
                    </a:ext>
                  </a:extLst>
                </a:gridCol>
                <a:gridCol w="583310">
                  <a:extLst>
                    <a:ext uri="{9D8B030D-6E8A-4147-A177-3AD203B41FA5}">
                      <a16:colId xmlns:a16="http://schemas.microsoft.com/office/drawing/2014/main" val="1508762885"/>
                    </a:ext>
                  </a:extLst>
                </a:gridCol>
              </a:tblGrid>
              <a:tr h="418038">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Binary</a:t>
                      </a:r>
                      <a:endParaRPr lang="zh-TW" altLang="en-US" sz="1600" dirty="0"/>
                    </a:p>
                  </a:txBody>
                  <a:tcPr marL="60078" marR="60078" marT="30040" marB="30040" vert="eaVert" anchor="ctr">
                    <a:lnL w="38100" cap="flat" cmpd="sng" algn="ctr">
                      <a:solidFill>
                        <a:srgbClr val="1F4E79"/>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E79"/>
                    </a:solidFill>
                  </a:tcPr>
                </a:tc>
                <a:tc gridSpan="8">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T w="38100" cap="flat" cmpd="sng" algn="ctr">
                      <a:solidFill>
                        <a:srgbClr val="1F4E79"/>
                      </a:solidFill>
                      <a:prstDash val="solid"/>
                      <a:round/>
                      <a:headEnd type="none" w="med" len="med"/>
                      <a:tailEnd type="none" w="med" len="med"/>
                    </a:lnT>
                    <a:lnB w="38100" cmpd="sng">
                      <a:noFill/>
                    </a:lnB>
                    <a:solidFill>
                      <a:srgbClr val="C4766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Size</a:t>
                      </a:r>
                      <a:endParaRPr lang="zh-TW" altLang="en-US" sz="1200" dirty="0"/>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D79DA7"/>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Color</a:t>
                      </a:r>
                      <a:endParaRPr lang="zh-TW" altLang="en-US" sz="1200" dirty="0"/>
                    </a:p>
                  </a:txBody>
                  <a:tcPr marL="60078" marR="60078" marT="30040" marB="30040" anchor="ctr">
                    <a:lnR w="38100" cap="flat" cmpd="sng" algn="ctr">
                      <a:solidFill>
                        <a:srgbClr val="1F4E79"/>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D0C1AC"/>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extLst>
                  <a:ext uri="{0D108BD9-81ED-4DB2-BD59-A6C34878D82A}">
                    <a16:rowId xmlns:a16="http://schemas.microsoft.com/office/drawing/2014/main" val="3658844198"/>
                  </a:ext>
                </a:extLst>
              </a:tr>
              <a:tr h="418038">
                <a:tc vMerge="1">
                  <a:txBody>
                    <a:bodyPr/>
                    <a:lstStyle/>
                    <a:p>
                      <a:pPr algn="ct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Toad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Large</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Mid</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Small</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Tiny</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White</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Black</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Red</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Blue</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Green</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Gray</a:t>
                      </a:r>
                      <a:endParaRPr lang="zh-TW" altLang="en-US" sz="1200" b="1" kern="1200" dirty="0">
                        <a:solidFill>
                          <a:schemeClr val="bg1"/>
                        </a:solidFill>
                        <a:latin typeface="+mn-lt"/>
                        <a:ea typeface="+mn-ea"/>
                        <a:cs typeface="+mn-cs"/>
                      </a:endParaRPr>
                    </a:p>
                  </a:txBody>
                  <a:tcPr marL="60078" marR="60078" marT="30040" marB="30040" anchor="ctr">
                    <a:lnR w="38100" cap="flat" cmpd="sng" algn="ctr">
                      <a:solidFill>
                        <a:srgbClr val="1F4E79"/>
                      </a:solidFill>
                      <a:prstDash val="solid"/>
                      <a:round/>
                      <a:headEnd type="none" w="med" len="med"/>
                      <a:tailEnd type="none" w="med" len="med"/>
                    </a:lnR>
                    <a:lnT w="38100" cmpd="sng">
                      <a:noFill/>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90" name="表格 89">
            <a:extLst>
              <a:ext uri="{FF2B5EF4-FFF2-40B4-BE49-F238E27FC236}">
                <a16:creationId xmlns:a16="http://schemas.microsoft.com/office/drawing/2014/main" id="{6014B6D8-EB23-48AE-ADF4-E6C0C1860B1B}"/>
              </a:ext>
            </a:extLst>
          </p:cNvPr>
          <p:cNvGraphicFramePr>
            <a:graphicFrameLocks noGrp="1"/>
          </p:cNvGraphicFramePr>
          <p:nvPr>
            <p:extLst>
              <p:ext uri="{D42A27DB-BD31-4B8C-83A1-F6EECF244321}">
                <p14:modId xmlns:p14="http://schemas.microsoft.com/office/powerpoint/2010/main" val="2825050595"/>
              </p:ext>
            </p:extLst>
          </p:nvPr>
        </p:nvGraphicFramePr>
        <p:xfrm>
          <a:off x="667133" y="1542844"/>
          <a:ext cx="3714367" cy="2097992"/>
        </p:xfrm>
        <a:graphic>
          <a:graphicData uri="http://schemas.openxmlformats.org/drawingml/2006/table">
            <a:tbl>
              <a:tblPr firstRow="1" bandRow="1">
                <a:tableStyleId>{5C22544A-7EE6-4342-B048-85BDC9FD1C3A}</a:tableStyleId>
              </a:tblPr>
              <a:tblGrid>
                <a:gridCol w="304417">
                  <a:extLst>
                    <a:ext uri="{9D8B030D-6E8A-4147-A177-3AD203B41FA5}">
                      <a16:colId xmlns:a16="http://schemas.microsoft.com/office/drawing/2014/main" val="1274242888"/>
                    </a:ext>
                  </a:extLst>
                </a:gridCol>
                <a:gridCol w="1136650">
                  <a:extLst>
                    <a:ext uri="{9D8B030D-6E8A-4147-A177-3AD203B41FA5}">
                      <a16:colId xmlns:a16="http://schemas.microsoft.com/office/drawing/2014/main" val="1965267738"/>
                    </a:ext>
                  </a:extLst>
                </a:gridCol>
                <a:gridCol w="1136650">
                  <a:extLst>
                    <a:ext uri="{9D8B030D-6E8A-4147-A177-3AD203B41FA5}">
                      <a16:colId xmlns:a16="http://schemas.microsoft.com/office/drawing/2014/main" val="4054177721"/>
                    </a:ext>
                  </a:extLst>
                </a:gridCol>
                <a:gridCol w="1136650">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Categorical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solidFill>
                      <a:srgbClr val="C00000"/>
                    </a:solidFill>
                  </a:tcPr>
                </a:tc>
                <a:tc>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T w="38100" cap="flat" cmpd="sng" algn="ctr">
                      <a:solidFill>
                        <a:srgbClr val="C00000"/>
                      </a:solidFill>
                      <a:prstDash val="solid"/>
                      <a:round/>
                      <a:headEnd type="none" w="med" len="med"/>
                      <a:tailEnd type="none" w="med" len="med"/>
                    </a:lnT>
                    <a:lnB w="38100" cmpd="sng">
                      <a:noFill/>
                    </a:lnB>
                    <a:solidFill>
                      <a:srgbClr val="C47660"/>
                    </a:solidFill>
                  </a:tcPr>
                </a:tc>
                <a:tc>
                  <a:txBody>
                    <a:bodyPr/>
                    <a:lstStyle/>
                    <a:p>
                      <a:pPr algn="ctr"/>
                      <a:r>
                        <a:rPr lang="en-US" altLang="zh-TW" sz="1200" dirty="0"/>
                        <a:t>Size</a:t>
                      </a:r>
                      <a:endParaRPr lang="zh-TW" altLang="en-US" sz="1200" dirty="0"/>
                    </a:p>
                  </a:txBody>
                  <a:tcPr marL="60078" marR="60078" marT="30040" marB="30040" anchor="ctr">
                    <a:lnT w="38100" cap="flat" cmpd="sng" algn="ctr">
                      <a:solidFill>
                        <a:srgbClr val="C00000"/>
                      </a:solidFill>
                      <a:prstDash val="solid"/>
                      <a:round/>
                      <a:headEnd type="none" w="med" len="med"/>
                      <a:tailEnd type="none" w="med" len="med"/>
                    </a:lnT>
                    <a:lnB w="38100" cmpd="sng">
                      <a:noFill/>
                    </a:lnB>
                    <a:solidFill>
                      <a:srgbClr val="D79DA7"/>
                    </a:solidFill>
                  </a:tcPr>
                </a:tc>
                <a:tc>
                  <a:txBody>
                    <a:bodyPr/>
                    <a:lstStyle/>
                    <a:p>
                      <a:pPr algn="ctr"/>
                      <a:r>
                        <a:rPr lang="en-US" altLang="zh-TW" sz="1200" dirty="0"/>
                        <a:t>Color</a:t>
                      </a:r>
                      <a:endParaRPr lang="zh-TW" altLang="en-US" sz="1200" dirty="0"/>
                    </a:p>
                  </a:txBody>
                  <a:tcPr marL="60078" marR="60078" marT="30040" marB="30040" anchor="ctr">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Cow</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Big</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White</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Tuna</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Med</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Black</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Frog</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Tiny</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Green</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graphicFrame>
        <p:nvGraphicFramePr>
          <p:cNvPr id="91" name="表格 90">
            <a:extLst>
              <a:ext uri="{FF2B5EF4-FFF2-40B4-BE49-F238E27FC236}">
                <a16:creationId xmlns:a16="http://schemas.microsoft.com/office/drawing/2014/main" id="{C69D3C54-6DE4-4EBC-A70C-4842383D4814}"/>
              </a:ext>
            </a:extLst>
          </p:cNvPr>
          <p:cNvGraphicFramePr>
            <a:graphicFrameLocks noGrp="1"/>
          </p:cNvGraphicFramePr>
          <p:nvPr>
            <p:extLst>
              <p:ext uri="{D42A27DB-BD31-4B8C-83A1-F6EECF244321}">
                <p14:modId xmlns:p14="http://schemas.microsoft.com/office/powerpoint/2010/main" val="1510826177"/>
              </p:ext>
            </p:extLst>
          </p:nvPr>
        </p:nvGraphicFramePr>
        <p:xfrm>
          <a:off x="7697939" y="1505577"/>
          <a:ext cx="3719287" cy="2097992"/>
        </p:xfrm>
        <a:graphic>
          <a:graphicData uri="http://schemas.openxmlformats.org/drawingml/2006/table">
            <a:tbl>
              <a:tblPr firstRow="1" bandRow="1">
                <a:tableStyleId>{5C22544A-7EE6-4342-B048-85BDC9FD1C3A}</a:tableStyleId>
              </a:tblPr>
              <a:tblGrid>
                <a:gridCol w="312586">
                  <a:extLst>
                    <a:ext uri="{9D8B030D-6E8A-4147-A177-3AD203B41FA5}">
                      <a16:colId xmlns:a16="http://schemas.microsoft.com/office/drawing/2014/main" val="910315498"/>
                    </a:ext>
                  </a:extLst>
                </a:gridCol>
                <a:gridCol w="1135567">
                  <a:extLst>
                    <a:ext uri="{9D8B030D-6E8A-4147-A177-3AD203B41FA5}">
                      <a16:colId xmlns:a16="http://schemas.microsoft.com/office/drawing/2014/main" val="1965267738"/>
                    </a:ext>
                  </a:extLst>
                </a:gridCol>
                <a:gridCol w="1135567">
                  <a:extLst>
                    <a:ext uri="{9D8B030D-6E8A-4147-A177-3AD203B41FA5}">
                      <a16:colId xmlns:a16="http://schemas.microsoft.com/office/drawing/2014/main" val="4054177721"/>
                    </a:ext>
                  </a:extLst>
                </a:gridCol>
                <a:gridCol w="1135567">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Numerical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7030A0"/>
                      </a:solidFill>
                      <a:prstDash val="solid"/>
                      <a:round/>
                      <a:headEnd type="none" w="med" len="med"/>
                      <a:tailEnd type="none" w="med" len="med"/>
                    </a:lnL>
                    <a:lnT w="38100" cap="flat" cmpd="sng" algn="ctr">
                      <a:solidFill>
                        <a:srgbClr val="7030A0"/>
                      </a:solidFill>
                      <a:prstDash val="solid"/>
                      <a:round/>
                      <a:headEnd type="none" w="med" len="med"/>
                      <a:tailEnd type="none" w="med" len="med"/>
                    </a:lnT>
                    <a:lnB w="38100" cap="flat" cmpd="sng" algn="ctr">
                      <a:solidFill>
                        <a:srgbClr val="7030A0"/>
                      </a:solidFill>
                      <a:prstDash val="solid"/>
                      <a:round/>
                      <a:headEnd type="none" w="med" len="med"/>
                      <a:tailEnd type="none" w="med" len="med"/>
                    </a:lnB>
                    <a:solidFill>
                      <a:srgbClr val="7030A0"/>
                    </a:solidFill>
                  </a:tcPr>
                </a:tc>
                <a:tc>
                  <a:txBody>
                    <a:bodyPr/>
                    <a:lstStyle/>
                    <a:p>
                      <a:pPr algn="ctr"/>
                      <a:r>
                        <a:rPr lang="en-US" altLang="zh-TW" sz="1200" dirty="0"/>
                        <a:t>Animal</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C47660"/>
                    </a:solidFill>
                  </a:tcPr>
                </a:tc>
                <a:tc>
                  <a:txBody>
                    <a:bodyPr/>
                    <a:lstStyle/>
                    <a:p>
                      <a:pPr algn="ctr"/>
                      <a:r>
                        <a:rPr lang="en-US" altLang="zh-TW" sz="1200" dirty="0"/>
                        <a:t>Size</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D79DA7"/>
                    </a:solidFill>
                  </a:tcPr>
                </a:tc>
                <a:tc>
                  <a:txBody>
                    <a:bodyPr/>
                    <a:lstStyle/>
                    <a:p>
                      <a:pPr algn="ctr"/>
                      <a:r>
                        <a:rPr lang="en-US" altLang="zh-TW" sz="1200" dirty="0"/>
                        <a:t>Color</a:t>
                      </a:r>
                      <a:endParaRPr lang="zh-TW" altLang="en-US" sz="1200" dirty="0"/>
                    </a:p>
                  </a:txBody>
                  <a:tcPr marL="60078" marR="60078" marT="30040" marB="30040" anchor="ctr">
                    <a:lnR w="38100" cap="flat" cmpd="sng" algn="ctr">
                      <a:solidFill>
                        <a:srgbClr val="7030A0"/>
                      </a:solidFill>
                      <a:prstDash val="solid"/>
                      <a:round/>
                      <a:headEnd type="none" w="med" len="med"/>
                      <a:tailEnd type="none" w="med" len="med"/>
                    </a:lnR>
                    <a:lnT w="38100" cap="flat" cmpd="sng" algn="ctr">
                      <a:solidFill>
                        <a:srgbClr val="7030A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4</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2</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6</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93" name="箭號: 彎曲 92">
            <a:extLst>
              <a:ext uri="{FF2B5EF4-FFF2-40B4-BE49-F238E27FC236}">
                <a16:creationId xmlns:a16="http://schemas.microsoft.com/office/drawing/2014/main" id="{003F5108-0677-4C7E-B4FD-860457DE3F08}"/>
              </a:ext>
            </a:extLst>
          </p:cNvPr>
          <p:cNvSpPr/>
          <p:nvPr/>
        </p:nvSpPr>
        <p:spPr>
          <a:xfrm>
            <a:off x="6265267" y="2433093"/>
            <a:ext cx="1405691" cy="1361143"/>
          </a:xfrm>
          <a:prstGeom prst="bentArrow">
            <a:avLst>
              <a:gd name="adj1" fmla="val 27629"/>
              <a:gd name="adj2" fmla="val 25000"/>
              <a:gd name="adj3" fmla="val 25000"/>
              <a:gd name="adj4" fmla="val 43750"/>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 name="箭號: 向右 7">
            <a:extLst>
              <a:ext uri="{FF2B5EF4-FFF2-40B4-BE49-F238E27FC236}">
                <a16:creationId xmlns:a16="http://schemas.microsoft.com/office/drawing/2014/main" id="{1CEA66F8-A8E9-474E-A5DB-C88066FE44C6}"/>
              </a:ext>
            </a:extLst>
          </p:cNvPr>
          <p:cNvSpPr/>
          <p:nvPr/>
        </p:nvSpPr>
        <p:spPr>
          <a:xfrm>
            <a:off x="4397176" y="1505576"/>
            <a:ext cx="3300761" cy="616275"/>
          </a:xfrm>
          <a:prstGeom prst="rightArrow">
            <a:avLst/>
          </a:prstGeom>
          <a:gradFill>
            <a:gsLst>
              <a:gs pos="100000">
                <a:srgbClr val="C00000"/>
              </a:gs>
              <a:gs pos="0">
                <a:srgbClr val="7030A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 name="群組 11">
            <a:extLst>
              <a:ext uri="{FF2B5EF4-FFF2-40B4-BE49-F238E27FC236}">
                <a16:creationId xmlns:a16="http://schemas.microsoft.com/office/drawing/2014/main" id="{88193F7E-8AFD-4BC3-9DCE-394F13B2744D}"/>
              </a:ext>
            </a:extLst>
          </p:cNvPr>
          <p:cNvGrpSpPr/>
          <p:nvPr/>
        </p:nvGrpSpPr>
        <p:grpSpPr>
          <a:xfrm>
            <a:off x="4353284" y="2486976"/>
            <a:ext cx="2114146" cy="1361143"/>
            <a:chOff x="4710423" y="2476501"/>
            <a:chExt cx="1731523" cy="952499"/>
          </a:xfrm>
        </p:grpSpPr>
        <p:sp>
          <p:nvSpPr>
            <p:cNvPr id="92" name="箭號: 彎曲 91">
              <a:extLst>
                <a:ext uri="{FF2B5EF4-FFF2-40B4-BE49-F238E27FC236}">
                  <a16:creationId xmlns:a16="http://schemas.microsoft.com/office/drawing/2014/main" id="{14A62E5A-E110-4040-8E15-9D557CAB190F}"/>
                </a:ext>
              </a:extLst>
            </p:cNvPr>
            <p:cNvSpPr/>
            <p:nvPr/>
          </p:nvSpPr>
          <p:spPr>
            <a:xfrm rot="5400000">
              <a:off x="4825820" y="2397053"/>
              <a:ext cx="952498" cy="1111395"/>
            </a:xfrm>
            <a:prstGeom prst="bentArrow">
              <a:avLst>
                <a:gd name="adj1" fmla="val 27172"/>
                <a:gd name="adj2" fmla="val 25000"/>
                <a:gd name="adj3" fmla="val 27808"/>
                <a:gd name="adj4" fmla="val 43750"/>
              </a:avLst>
            </a:prstGeom>
            <a:gradFill>
              <a:gsLst>
                <a:gs pos="100000">
                  <a:srgbClr val="C00000"/>
                </a:gs>
                <a:gs pos="0">
                  <a:srgbClr val="1F4E79"/>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gradFill>
                  <a:gsLst>
                    <a:gs pos="0">
                      <a:schemeClr val="accent1">
                        <a:lumMod val="5000"/>
                        <a:lumOff val="95000"/>
                      </a:schemeClr>
                    </a:gs>
                    <a:gs pos="100000">
                      <a:schemeClr val="accent1">
                        <a:lumMod val="30000"/>
                        <a:lumOff val="70000"/>
                      </a:schemeClr>
                    </a:gs>
                  </a:gsLst>
                  <a:lin ang="5400000" scaled="1"/>
                </a:gradFill>
              </a:endParaRPr>
            </a:p>
          </p:txBody>
        </p:sp>
        <p:sp>
          <p:nvSpPr>
            <p:cNvPr id="9" name="文字方塊 8">
              <a:extLst>
                <a:ext uri="{FF2B5EF4-FFF2-40B4-BE49-F238E27FC236}">
                  <a16:creationId xmlns:a16="http://schemas.microsoft.com/office/drawing/2014/main" id="{0A6532FA-C0AE-43F9-A103-84724120DD8B}"/>
                </a:ext>
              </a:extLst>
            </p:cNvPr>
            <p:cNvSpPr txBox="1"/>
            <p:nvPr/>
          </p:nvSpPr>
          <p:spPr>
            <a:xfrm>
              <a:off x="4710423" y="2476501"/>
              <a:ext cx="1731523" cy="258451"/>
            </a:xfrm>
            <a:prstGeom prst="rect">
              <a:avLst/>
            </a:prstGeom>
            <a:noFill/>
          </p:spPr>
          <p:txBody>
            <a:bodyPr wrap="square" rtlCol="0">
              <a:spAutoFit/>
            </a:bodyPr>
            <a:lstStyle/>
            <a:p>
              <a:r>
                <a:rPr lang="en-US" altLang="zh-TW" dirty="0">
                  <a:solidFill>
                    <a:schemeClr val="bg1"/>
                  </a:solidFill>
                </a:rPr>
                <a:t>One Hot</a:t>
              </a:r>
              <a:endParaRPr lang="zh-TW" altLang="en-US" dirty="0">
                <a:solidFill>
                  <a:schemeClr val="bg1"/>
                </a:solidFill>
              </a:endParaRPr>
            </a:p>
          </p:txBody>
        </p:sp>
      </p:grpSp>
      <p:sp>
        <p:nvSpPr>
          <p:cNvPr id="94" name="文字方塊 93">
            <a:extLst>
              <a:ext uri="{FF2B5EF4-FFF2-40B4-BE49-F238E27FC236}">
                <a16:creationId xmlns:a16="http://schemas.microsoft.com/office/drawing/2014/main" id="{028D7FD7-5FCD-42AA-BB23-AC7434297F25}"/>
              </a:ext>
            </a:extLst>
          </p:cNvPr>
          <p:cNvSpPr txBox="1"/>
          <p:nvPr/>
        </p:nvSpPr>
        <p:spPr>
          <a:xfrm>
            <a:off x="5230238" y="1632595"/>
            <a:ext cx="1731523" cy="369332"/>
          </a:xfrm>
          <a:prstGeom prst="rect">
            <a:avLst/>
          </a:prstGeom>
          <a:noFill/>
        </p:spPr>
        <p:txBody>
          <a:bodyPr wrap="square" rtlCol="0">
            <a:spAutoFit/>
          </a:bodyPr>
          <a:lstStyle/>
          <a:p>
            <a:r>
              <a:rPr lang="en-US" altLang="zh-TW" dirty="0">
                <a:solidFill>
                  <a:schemeClr val="bg1"/>
                </a:solidFill>
              </a:rPr>
              <a:t>Other Encoding</a:t>
            </a:r>
            <a:endParaRPr lang="zh-TW" altLang="en-US" dirty="0">
              <a:solidFill>
                <a:schemeClr val="bg1"/>
              </a:solidFill>
            </a:endParaRPr>
          </a:p>
        </p:txBody>
      </p:sp>
    </p:spTree>
    <p:extLst>
      <p:ext uri="{BB962C8B-B14F-4D97-AF65-F5344CB8AC3E}">
        <p14:creationId xmlns:p14="http://schemas.microsoft.com/office/powerpoint/2010/main" val="34036304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99E662B6-DCDD-4B27-9468-73935EFE7D6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4" name="表格 3">
            <a:extLst>
              <a:ext uri="{FF2B5EF4-FFF2-40B4-BE49-F238E27FC236}">
                <a16:creationId xmlns:a16="http://schemas.microsoft.com/office/drawing/2014/main" id="{7787BD11-E0E3-4FAF-B7FF-F694181E03DE}"/>
              </a:ext>
            </a:extLst>
          </p:cNvPr>
          <p:cNvGraphicFramePr>
            <a:graphicFrameLocks noGrp="1"/>
          </p:cNvGraphicFramePr>
          <p:nvPr>
            <p:extLst>
              <p:ext uri="{D42A27DB-BD31-4B8C-83A1-F6EECF244321}">
                <p14:modId xmlns:p14="http://schemas.microsoft.com/office/powerpoint/2010/main" val="3549806416"/>
              </p:ext>
            </p:extLst>
          </p:nvPr>
        </p:nvGraphicFramePr>
        <p:xfrm>
          <a:off x="-375394" y="145143"/>
          <a:ext cx="6019794" cy="1438062"/>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785933044"/>
                    </a:ext>
                  </a:extLst>
                </a:gridCol>
                <a:gridCol w="334433">
                  <a:extLst>
                    <a:ext uri="{9D8B030D-6E8A-4147-A177-3AD203B41FA5}">
                      <a16:colId xmlns:a16="http://schemas.microsoft.com/office/drawing/2014/main" val="1311468088"/>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2313657216"/>
                    </a:ext>
                  </a:extLst>
                </a:gridCol>
                <a:gridCol w="334433">
                  <a:extLst>
                    <a:ext uri="{9D8B030D-6E8A-4147-A177-3AD203B41FA5}">
                      <a16:colId xmlns:a16="http://schemas.microsoft.com/office/drawing/2014/main" val="1108868345"/>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tblGrid>
              <a:tr h="239677">
                <a:tc gridSpan="8">
                  <a:txBody>
                    <a:bodyPr/>
                    <a:lstStyle/>
                    <a:p>
                      <a:pPr algn="ctr"/>
                      <a:r>
                        <a:rPr lang="en-US" altLang="zh-TW" sz="700" dirty="0">
                          <a:solidFill>
                            <a:schemeClr val="tx1"/>
                          </a:solidFill>
                        </a:rPr>
                        <a:t>Animal</a:t>
                      </a:r>
                      <a:endParaRPr lang="zh-TW" altLang="en-US" sz="70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solidFill>
                            <a:schemeClr val="tx1"/>
                          </a:solidFill>
                        </a:rPr>
                        <a:t>Size</a:t>
                      </a:r>
                      <a:endParaRPr lang="zh-TW" altLang="en-US" sz="70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solidFill>
                            <a:schemeClr val="tx1"/>
                          </a:solidFill>
                        </a:rPr>
                        <a:t>Color</a:t>
                      </a:r>
                      <a:endParaRPr lang="zh-TW" altLang="en-US" sz="70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extLst>
                  <a:ext uri="{0D108BD9-81ED-4DB2-BD59-A6C34878D82A}">
                    <a16:rowId xmlns:a16="http://schemas.microsoft.com/office/drawing/2014/main" val="3658844198"/>
                  </a:ext>
                </a:extLst>
              </a:tr>
              <a:tr h="239677">
                <a:tc>
                  <a:txBody>
                    <a:bodyPr/>
                    <a:lstStyle/>
                    <a:p>
                      <a:pPr algn="ctr"/>
                      <a:r>
                        <a:rPr lang="en-US" altLang="zh-TW" sz="700" b="0" dirty="0">
                          <a:solidFill>
                            <a:schemeClr val="tx1"/>
                          </a:solidFill>
                        </a:rPr>
                        <a:t>Tuna</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Cat</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Frog</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Cod</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Goat</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Dog</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Toad</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Cow</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Large</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Mid</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Small</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Tiny</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White</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Black</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Red</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Blue</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Green</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Gray</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5" name="表格 4">
            <a:extLst>
              <a:ext uri="{FF2B5EF4-FFF2-40B4-BE49-F238E27FC236}">
                <a16:creationId xmlns:a16="http://schemas.microsoft.com/office/drawing/2014/main" id="{CCA9FF21-5840-42F2-A624-FABFF3F7BAC3}"/>
              </a:ext>
            </a:extLst>
          </p:cNvPr>
          <p:cNvGraphicFramePr>
            <a:graphicFrameLocks noGrp="1"/>
          </p:cNvGraphicFramePr>
          <p:nvPr>
            <p:extLst>
              <p:ext uri="{D42A27DB-BD31-4B8C-83A1-F6EECF244321}">
                <p14:modId xmlns:p14="http://schemas.microsoft.com/office/powerpoint/2010/main" val="1805418320"/>
              </p:ext>
            </p:extLst>
          </p:nvPr>
        </p:nvGraphicFramePr>
        <p:xfrm>
          <a:off x="-375394" y="1685019"/>
          <a:ext cx="6019794" cy="1526045"/>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gridCol w="334433">
                  <a:extLst>
                    <a:ext uri="{9D8B030D-6E8A-4147-A177-3AD203B41FA5}">
                      <a16:colId xmlns:a16="http://schemas.microsoft.com/office/drawing/2014/main" val="1553148105"/>
                    </a:ext>
                  </a:extLst>
                </a:gridCol>
                <a:gridCol w="334433">
                  <a:extLst>
                    <a:ext uri="{9D8B030D-6E8A-4147-A177-3AD203B41FA5}">
                      <a16:colId xmlns:a16="http://schemas.microsoft.com/office/drawing/2014/main" val="3099763416"/>
                    </a:ext>
                  </a:extLst>
                </a:gridCol>
                <a:gridCol w="334433">
                  <a:extLst>
                    <a:ext uri="{9D8B030D-6E8A-4147-A177-3AD203B41FA5}">
                      <a16:colId xmlns:a16="http://schemas.microsoft.com/office/drawing/2014/main" val="602173100"/>
                    </a:ext>
                  </a:extLst>
                </a:gridCol>
                <a:gridCol w="334433">
                  <a:extLst>
                    <a:ext uri="{9D8B030D-6E8A-4147-A177-3AD203B41FA5}">
                      <a16:colId xmlns:a16="http://schemas.microsoft.com/office/drawing/2014/main" val="3645305172"/>
                    </a:ext>
                  </a:extLst>
                </a:gridCol>
              </a:tblGrid>
              <a:tr h="32766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PC</a:t>
                      </a:r>
                      <a:r>
                        <a:rPr lang="zh-TW" altLang="en-US" sz="700" b="1" kern="1200" dirty="0">
                          <a:solidFill>
                            <a:schemeClr val="tx1"/>
                          </a:solidFill>
                          <a:latin typeface="+mn-lt"/>
                          <a:ea typeface="+mn-ea"/>
                          <a:cs typeface="+mn-cs"/>
                        </a:rPr>
                        <a:t> </a:t>
                      </a:r>
                      <a:r>
                        <a:rPr lang="en-US" altLang="zh-TW" sz="700" b="1" kern="1200" dirty="0">
                          <a:solidFill>
                            <a:schemeClr val="tx1"/>
                          </a:solidFill>
                          <a:latin typeface="+mn-lt"/>
                          <a:ea typeface="+mn-ea"/>
                          <a:cs typeface="+mn-cs"/>
                        </a:rPr>
                        <a:t>1</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algn="ctr" defTabSz="914400" rtl="0" eaLnBrk="1" latinLnBrk="0" hangingPunct="1"/>
                      <a:r>
                        <a:rPr lang="en-US" altLang="zh-TW" sz="700" b="1" kern="1200" dirty="0">
                          <a:solidFill>
                            <a:schemeClr val="tx1"/>
                          </a:solidFill>
                          <a:latin typeface="+mn-lt"/>
                          <a:ea typeface="+mn-ea"/>
                          <a:cs typeface="+mn-cs"/>
                        </a:rPr>
                        <a:t>PC 2</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PC 3</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Cow</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Cat</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Large</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Mid</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White</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Black</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Goat</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Dog</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Frog</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Small</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Gray</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Red</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Toad</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Tuna</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Cod</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Tiny</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Blue</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Green</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12" name="表格 11">
            <a:extLst>
              <a:ext uri="{FF2B5EF4-FFF2-40B4-BE49-F238E27FC236}">
                <a16:creationId xmlns:a16="http://schemas.microsoft.com/office/drawing/2014/main" id="{ACE6D13A-9D27-4F4D-AA5D-9974A4A7041A}"/>
              </a:ext>
            </a:extLst>
          </p:cNvPr>
          <p:cNvGraphicFramePr>
            <a:graphicFrameLocks noGrp="1"/>
          </p:cNvGraphicFramePr>
          <p:nvPr>
            <p:extLst>
              <p:ext uri="{D42A27DB-BD31-4B8C-83A1-F6EECF244321}">
                <p14:modId xmlns:p14="http://schemas.microsoft.com/office/powerpoint/2010/main" val="382441684"/>
              </p:ext>
            </p:extLst>
          </p:nvPr>
        </p:nvGraphicFramePr>
        <p:xfrm>
          <a:off x="6096000" y="145143"/>
          <a:ext cx="6019790" cy="3528318"/>
        </p:xfrm>
        <a:graphic>
          <a:graphicData uri="http://schemas.openxmlformats.org/drawingml/2006/table">
            <a:tbl>
              <a:tblPr firstRow="1" bandRow="1">
                <a:tableStyleId>{5C22544A-7EE6-4342-B048-85BDC9FD1C3A}</a:tableStyleId>
              </a:tblPr>
              <a:tblGrid>
                <a:gridCol w="601979">
                  <a:extLst>
                    <a:ext uri="{9D8B030D-6E8A-4147-A177-3AD203B41FA5}">
                      <a16:colId xmlns:a16="http://schemas.microsoft.com/office/drawing/2014/main" val="838208984"/>
                    </a:ext>
                  </a:extLst>
                </a:gridCol>
                <a:gridCol w="601979">
                  <a:extLst>
                    <a:ext uri="{9D8B030D-6E8A-4147-A177-3AD203B41FA5}">
                      <a16:colId xmlns:a16="http://schemas.microsoft.com/office/drawing/2014/main" val="2260549720"/>
                    </a:ext>
                  </a:extLst>
                </a:gridCol>
                <a:gridCol w="601979">
                  <a:extLst>
                    <a:ext uri="{9D8B030D-6E8A-4147-A177-3AD203B41FA5}">
                      <a16:colId xmlns:a16="http://schemas.microsoft.com/office/drawing/2014/main" val="3515302988"/>
                    </a:ext>
                  </a:extLst>
                </a:gridCol>
                <a:gridCol w="601979">
                  <a:extLst>
                    <a:ext uri="{9D8B030D-6E8A-4147-A177-3AD203B41FA5}">
                      <a16:colId xmlns:a16="http://schemas.microsoft.com/office/drawing/2014/main" val="1225509667"/>
                    </a:ext>
                  </a:extLst>
                </a:gridCol>
                <a:gridCol w="601979">
                  <a:extLst>
                    <a:ext uri="{9D8B030D-6E8A-4147-A177-3AD203B41FA5}">
                      <a16:colId xmlns:a16="http://schemas.microsoft.com/office/drawing/2014/main" val="2414541375"/>
                    </a:ext>
                  </a:extLst>
                </a:gridCol>
                <a:gridCol w="601979">
                  <a:extLst>
                    <a:ext uri="{9D8B030D-6E8A-4147-A177-3AD203B41FA5}">
                      <a16:colId xmlns:a16="http://schemas.microsoft.com/office/drawing/2014/main" val="3934460466"/>
                    </a:ext>
                  </a:extLst>
                </a:gridCol>
                <a:gridCol w="601979">
                  <a:extLst>
                    <a:ext uri="{9D8B030D-6E8A-4147-A177-3AD203B41FA5}">
                      <a16:colId xmlns:a16="http://schemas.microsoft.com/office/drawing/2014/main" val="1818900147"/>
                    </a:ext>
                  </a:extLst>
                </a:gridCol>
                <a:gridCol w="601979">
                  <a:extLst>
                    <a:ext uri="{9D8B030D-6E8A-4147-A177-3AD203B41FA5}">
                      <a16:colId xmlns:a16="http://schemas.microsoft.com/office/drawing/2014/main" val="2822700651"/>
                    </a:ext>
                  </a:extLst>
                </a:gridCol>
                <a:gridCol w="601979">
                  <a:extLst>
                    <a:ext uri="{9D8B030D-6E8A-4147-A177-3AD203B41FA5}">
                      <a16:colId xmlns:a16="http://schemas.microsoft.com/office/drawing/2014/main" val="1553148105"/>
                    </a:ext>
                  </a:extLst>
                </a:gridCol>
                <a:gridCol w="601979">
                  <a:extLst>
                    <a:ext uri="{9D8B030D-6E8A-4147-A177-3AD203B41FA5}">
                      <a16:colId xmlns:a16="http://schemas.microsoft.com/office/drawing/2014/main" val="602173100"/>
                    </a:ext>
                  </a:extLst>
                </a:gridCol>
              </a:tblGrid>
              <a:tr h="5209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mj-lt"/>
                          <a:ea typeface="+mn-ea"/>
                          <a:cs typeface="+mn-cs"/>
                        </a:rPr>
                        <a:t>No.</a:t>
                      </a:r>
                      <a:endParaRPr lang="zh-TW" altLang="en-US" sz="1400" b="1" kern="1200" dirty="0">
                        <a:solidFill>
                          <a:schemeClr val="tx1"/>
                        </a:solidFill>
                        <a:latin typeface="+mj-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mj-lt"/>
                          <a:ea typeface="+mn-ea"/>
                          <a:cs typeface="+mn-cs"/>
                        </a:rPr>
                        <a:t>PC</a:t>
                      </a:r>
                      <a:r>
                        <a:rPr lang="zh-TW" altLang="en-US" sz="1400" b="1" kern="1200" dirty="0">
                          <a:solidFill>
                            <a:schemeClr val="tx1"/>
                          </a:solidFill>
                          <a:latin typeface="+mj-lt"/>
                          <a:ea typeface="+mn-ea"/>
                          <a:cs typeface="+mn-cs"/>
                        </a:rPr>
                        <a:t> </a:t>
                      </a:r>
                      <a:r>
                        <a:rPr lang="en-US" altLang="zh-TW" sz="1400" b="1" kern="1200" dirty="0">
                          <a:solidFill>
                            <a:schemeClr val="tx1"/>
                          </a:solidFill>
                          <a:latin typeface="+mj-lt"/>
                          <a:ea typeface="+mn-ea"/>
                          <a:cs typeface="+mn-cs"/>
                        </a:rPr>
                        <a:t>1</a:t>
                      </a:r>
                      <a:endParaRPr lang="zh-TW" altLang="en-US" sz="1400" b="1" kern="1200" dirty="0">
                        <a:solidFill>
                          <a:schemeClr val="tx1"/>
                        </a:solidFill>
                        <a:latin typeface="+mj-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algn="ctr" defTabSz="914400" rtl="0" eaLnBrk="1" latinLnBrk="0" hangingPunct="1"/>
                      <a:r>
                        <a:rPr lang="en-US" altLang="zh-TW" sz="1400" b="1" kern="1200" dirty="0">
                          <a:solidFill>
                            <a:schemeClr val="tx1"/>
                          </a:solidFill>
                          <a:latin typeface="+mj-lt"/>
                          <a:ea typeface="+mn-ea"/>
                          <a:cs typeface="+mn-cs"/>
                        </a:rPr>
                        <a:t>PC 2</a:t>
                      </a:r>
                      <a:endParaRPr lang="zh-TW" altLang="en-US" sz="1400" b="1" kern="1200" dirty="0">
                        <a:solidFill>
                          <a:schemeClr val="tx1"/>
                        </a:solidFill>
                        <a:latin typeface="+mj-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mj-lt"/>
                          <a:ea typeface="+mn-ea"/>
                          <a:cs typeface="+mn-cs"/>
                        </a:rPr>
                        <a:t>PC 3</a:t>
                      </a:r>
                      <a:endParaRPr lang="zh-TW" altLang="en-US" sz="1400" b="1" kern="1200" dirty="0">
                        <a:solidFill>
                          <a:schemeClr val="tx1"/>
                        </a:solidFill>
                        <a:latin typeface="+mj-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1336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Feature</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Abs. weight</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select</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TW" sz="700" b="1" kern="1200" dirty="0">
                          <a:solidFill>
                            <a:schemeClr val="tx1"/>
                          </a:solidFill>
                          <a:latin typeface="+mn-lt"/>
                          <a:ea typeface="+mn-ea"/>
                          <a:cs typeface="+mn-cs"/>
                        </a:rPr>
                        <a:t>Feature</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Abs. weight</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TW" sz="700" b="1" kern="1200" dirty="0">
                          <a:solidFill>
                            <a:schemeClr val="tx1"/>
                          </a:solidFill>
                          <a:latin typeface="+mn-lt"/>
                          <a:ea typeface="+mn-ea"/>
                          <a:cs typeface="+mn-cs"/>
                        </a:rPr>
                        <a:t>select</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Feature</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Abs. weight</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select</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1513189"/>
                  </a:ext>
                </a:extLst>
              </a:tr>
              <a:tr h="155221">
                <a:tc>
                  <a:txBody>
                    <a:bodyPr/>
                    <a:lstStyle/>
                    <a:p>
                      <a:pPr algn="ctr" fontAlgn="ctr"/>
                      <a:r>
                        <a:rPr lang="en-US" altLang="zh-TW" sz="800" b="0" i="0" u="none" strike="noStrike" dirty="0">
                          <a:solidFill>
                            <a:srgbClr val="000000"/>
                          </a:solidFill>
                          <a:effectLst/>
                          <a:latin typeface="+mn-lt"/>
                          <a:ea typeface="新細明體" panose="02020500000000000000" pitchFamily="18" charset="-12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Cow </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0.562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Cat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0.642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Black</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0.047</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155221">
                <a:tc>
                  <a:txBody>
                    <a:bodyPr/>
                    <a:lstStyle/>
                    <a:p>
                      <a:pPr algn="ctr" fontAlgn="ctr"/>
                      <a:r>
                        <a:rPr lang="en-US" altLang="zh-TW" sz="800" b="0" i="0" u="none" strike="noStrike" dirty="0">
                          <a:solidFill>
                            <a:srgbClr val="000000"/>
                          </a:solidFill>
                          <a:effectLst/>
                          <a:latin typeface="+mn-lt"/>
                          <a:ea typeface="新細明體" panose="02020500000000000000" pitchFamily="18" charset="-120"/>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Cat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0.486</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b="0" dirty="0">
                          <a:solidFill>
                            <a:schemeClr val="tx1"/>
                          </a:solidFill>
                        </a:rPr>
                        <a:t>Cow</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0.496</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Goat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0.035</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9790668"/>
                  </a:ext>
                </a:extLst>
              </a:tr>
              <a:tr h="155221">
                <a:tc>
                  <a:txBody>
                    <a:bodyPr/>
                    <a:lstStyle/>
                    <a:p>
                      <a:pPr algn="ctr" fontAlgn="ctr"/>
                      <a:r>
                        <a:rPr lang="en-US" altLang="zh-TW" sz="800" b="0" i="0" u="none" strike="noStrike" dirty="0">
                          <a:solidFill>
                            <a:srgbClr val="000000"/>
                          </a:solidFill>
                          <a:effectLst/>
                          <a:latin typeface="+mn-lt"/>
                          <a:ea typeface="新細明體" panose="02020500000000000000" pitchFamily="18" charset="-120"/>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Large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0.348</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Mid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0.402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Cat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0.032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3018021"/>
                  </a:ext>
                </a:extLst>
              </a:tr>
              <a:tr h="155221">
                <a:tc>
                  <a:txBody>
                    <a:bodyPr/>
                    <a:lstStyle/>
                    <a:p>
                      <a:pPr algn="ctr" fontAlgn="ctr"/>
                      <a:r>
                        <a:rPr lang="en-US" altLang="zh-TW" sz="800" b="0" i="0" u="none" strike="noStrike" dirty="0">
                          <a:solidFill>
                            <a:srgbClr val="000000"/>
                          </a:solidFill>
                          <a:effectLst/>
                          <a:latin typeface="+mn-lt"/>
                          <a:ea typeface="新細明體" panose="02020500000000000000" pitchFamily="18" charset="-12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Mid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0.311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Black</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0.351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Cow</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0.030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0712890"/>
                  </a:ext>
                </a:extLst>
              </a:tr>
              <a:tr h="155221">
                <a:tc>
                  <a:txBody>
                    <a:bodyPr/>
                    <a:lstStyle/>
                    <a:p>
                      <a:pPr algn="ctr" fontAlgn="ctr"/>
                      <a:r>
                        <a:rPr lang="en-US" altLang="zh-TW" sz="800" b="0" i="0" u="none" strike="noStrike" dirty="0">
                          <a:solidFill>
                            <a:srgbClr val="000000"/>
                          </a:solidFill>
                          <a:effectLst/>
                          <a:latin typeface="+mn-lt"/>
                          <a:ea typeface="新細明體" panose="02020500000000000000" pitchFamily="18" charset="-120"/>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White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0.307</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Goat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0.302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Mid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0.028</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0625857"/>
                  </a:ext>
                </a:extLst>
              </a:tr>
              <a:tr h="155221">
                <a:tc>
                  <a:txBody>
                    <a:bodyPr/>
                    <a:lstStyle/>
                    <a:p>
                      <a:pPr algn="ctr" fontAlgn="ctr"/>
                      <a:r>
                        <a:rPr lang="en-US" altLang="zh-TW" sz="800" b="0" i="0" u="none" strike="noStrike" dirty="0">
                          <a:solidFill>
                            <a:srgbClr val="000000"/>
                          </a:solidFill>
                          <a:effectLst/>
                          <a:latin typeface="+mn-lt"/>
                          <a:ea typeface="新細明體" panose="02020500000000000000" pitchFamily="18" charset="-120"/>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Black</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0.202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Dog</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0.229</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Gray</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0.023</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7527840"/>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Small</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0.187</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Large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0.199</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White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0.021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6327080"/>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Goat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0.153</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Frog</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0.183</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Dog</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0.020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9649064"/>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Cod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0.101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Small</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0.152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Large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0.018</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3349731"/>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Tuna</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0.091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Gray</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0.132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Frog</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0.016</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3383479"/>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Dog</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0.074</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White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0.105</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Small</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0.014</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1362352"/>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Gray</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0.060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Red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0.008</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Toad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0.014</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132478526"/>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Frog</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0.056</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Frog</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0.008</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Tuna</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0.012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4109930222"/>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Toad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0.032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Red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0.007</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Cod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0.007</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030266965"/>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Red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0.029</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Toad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0.005</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Red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0.005</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4613995"/>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Tiny</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0.023</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Green</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0.001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Tiny</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0.002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459391726"/>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Green</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0.015</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Tiny</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0.001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Blue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0.001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441437143"/>
                  </a:ext>
                </a:extLst>
              </a:tr>
              <a:tr h="155221">
                <a:tc>
                  <a:txBody>
                    <a:bodyPr/>
                    <a:lstStyle/>
                    <a:p>
                      <a:pPr algn="ctr" fontAlgn="ctr"/>
                      <a:r>
                        <a:rPr lang="en-US" altLang="zh-TW" sz="800" b="0" i="0" u="none" strike="noStrike" dirty="0">
                          <a:solidFill>
                            <a:srgbClr val="000000"/>
                          </a:solidFill>
                          <a:effectLst/>
                          <a:latin typeface="+mn-lt"/>
                          <a:ea typeface="新細明體" panose="02020500000000000000" pitchFamily="18" charset="-120"/>
                        </a:rPr>
                        <a:t>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Blue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0.009</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Blue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0.001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Green</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0.001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592401744"/>
                  </a:ext>
                </a:extLst>
              </a:tr>
            </a:tbl>
          </a:graphicData>
        </a:graphic>
      </p:graphicFrame>
      <p:pic>
        <p:nvPicPr>
          <p:cNvPr id="11" name="圖片 10">
            <a:extLst>
              <a:ext uri="{FF2B5EF4-FFF2-40B4-BE49-F238E27FC236}">
                <a16:creationId xmlns:a16="http://schemas.microsoft.com/office/drawing/2014/main" id="{F2174AFB-E08C-4DC5-8BA2-1AC435ECD88F}"/>
              </a:ext>
            </a:extLst>
          </p:cNvPr>
          <p:cNvPicPr>
            <a:picLocks noChangeAspect="1"/>
          </p:cNvPicPr>
          <p:nvPr/>
        </p:nvPicPr>
        <p:blipFill>
          <a:blip r:embed="rId2"/>
          <a:stretch>
            <a:fillRect/>
          </a:stretch>
        </p:blipFill>
        <p:spPr>
          <a:xfrm>
            <a:off x="76210" y="3579886"/>
            <a:ext cx="7453241" cy="3094057"/>
          </a:xfrm>
          <a:prstGeom prst="rect">
            <a:avLst/>
          </a:prstGeom>
        </p:spPr>
      </p:pic>
    </p:spTree>
    <p:extLst>
      <p:ext uri="{BB962C8B-B14F-4D97-AF65-F5344CB8AC3E}">
        <p14:creationId xmlns:p14="http://schemas.microsoft.com/office/powerpoint/2010/main" val="11906421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F421DB9E-AACF-4A72-9B7B-0CB6D87A64A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4" name="表格 3">
            <a:extLst>
              <a:ext uri="{FF2B5EF4-FFF2-40B4-BE49-F238E27FC236}">
                <a16:creationId xmlns:a16="http://schemas.microsoft.com/office/drawing/2014/main" id="{8C1F1C26-3531-46E6-8778-30B7751C4BCE}"/>
              </a:ext>
            </a:extLst>
          </p:cNvPr>
          <p:cNvGraphicFramePr>
            <a:graphicFrameLocks noGrp="1"/>
          </p:cNvGraphicFramePr>
          <p:nvPr>
            <p:extLst>
              <p:ext uri="{D42A27DB-BD31-4B8C-83A1-F6EECF244321}">
                <p14:modId xmlns:p14="http://schemas.microsoft.com/office/powerpoint/2010/main" val="2870239589"/>
              </p:ext>
            </p:extLst>
          </p:nvPr>
        </p:nvGraphicFramePr>
        <p:xfrm>
          <a:off x="355156" y="2020248"/>
          <a:ext cx="5400009" cy="4319992"/>
        </p:xfrm>
        <a:graphic>
          <a:graphicData uri="http://schemas.openxmlformats.org/drawingml/2006/table">
            <a:tbl>
              <a:tblPr/>
              <a:tblGrid>
                <a:gridCol w="284211">
                  <a:extLst>
                    <a:ext uri="{9D8B030D-6E8A-4147-A177-3AD203B41FA5}">
                      <a16:colId xmlns:a16="http://schemas.microsoft.com/office/drawing/2014/main" val="3092727102"/>
                    </a:ext>
                  </a:extLst>
                </a:gridCol>
                <a:gridCol w="284211">
                  <a:extLst>
                    <a:ext uri="{9D8B030D-6E8A-4147-A177-3AD203B41FA5}">
                      <a16:colId xmlns:a16="http://schemas.microsoft.com/office/drawing/2014/main" val="1448013504"/>
                    </a:ext>
                  </a:extLst>
                </a:gridCol>
                <a:gridCol w="284211">
                  <a:extLst>
                    <a:ext uri="{9D8B030D-6E8A-4147-A177-3AD203B41FA5}">
                      <a16:colId xmlns:a16="http://schemas.microsoft.com/office/drawing/2014/main" val="413480285"/>
                    </a:ext>
                  </a:extLst>
                </a:gridCol>
                <a:gridCol w="284211">
                  <a:extLst>
                    <a:ext uri="{9D8B030D-6E8A-4147-A177-3AD203B41FA5}">
                      <a16:colId xmlns:a16="http://schemas.microsoft.com/office/drawing/2014/main" val="1502130942"/>
                    </a:ext>
                  </a:extLst>
                </a:gridCol>
                <a:gridCol w="284211">
                  <a:extLst>
                    <a:ext uri="{9D8B030D-6E8A-4147-A177-3AD203B41FA5}">
                      <a16:colId xmlns:a16="http://schemas.microsoft.com/office/drawing/2014/main" val="1053700334"/>
                    </a:ext>
                  </a:extLst>
                </a:gridCol>
                <a:gridCol w="284211">
                  <a:extLst>
                    <a:ext uri="{9D8B030D-6E8A-4147-A177-3AD203B41FA5}">
                      <a16:colId xmlns:a16="http://schemas.microsoft.com/office/drawing/2014/main" val="4048282037"/>
                    </a:ext>
                  </a:extLst>
                </a:gridCol>
                <a:gridCol w="284211">
                  <a:extLst>
                    <a:ext uri="{9D8B030D-6E8A-4147-A177-3AD203B41FA5}">
                      <a16:colId xmlns:a16="http://schemas.microsoft.com/office/drawing/2014/main" val="848996608"/>
                    </a:ext>
                  </a:extLst>
                </a:gridCol>
                <a:gridCol w="284211">
                  <a:extLst>
                    <a:ext uri="{9D8B030D-6E8A-4147-A177-3AD203B41FA5}">
                      <a16:colId xmlns:a16="http://schemas.microsoft.com/office/drawing/2014/main" val="1534665602"/>
                    </a:ext>
                  </a:extLst>
                </a:gridCol>
                <a:gridCol w="284211">
                  <a:extLst>
                    <a:ext uri="{9D8B030D-6E8A-4147-A177-3AD203B41FA5}">
                      <a16:colId xmlns:a16="http://schemas.microsoft.com/office/drawing/2014/main" val="1122588521"/>
                    </a:ext>
                  </a:extLst>
                </a:gridCol>
                <a:gridCol w="284211">
                  <a:extLst>
                    <a:ext uri="{9D8B030D-6E8A-4147-A177-3AD203B41FA5}">
                      <a16:colId xmlns:a16="http://schemas.microsoft.com/office/drawing/2014/main" val="973970346"/>
                    </a:ext>
                  </a:extLst>
                </a:gridCol>
                <a:gridCol w="284211">
                  <a:extLst>
                    <a:ext uri="{9D8B030D-6E8A-4147-A177-3AD203B41FA5}">
                      <a16:colId xmlns:a16="http://schemas.microsoft.com/office/drawing/2014/main" val="3414491002"/>
                    </a:ext>
                  </a:extLst>
                </a:gridCol>
                <a:gridCol w="284211">
                  <a:extLst>
                    <a:ext uri="{9D8B030D-6E8A-4147-A177-3AD203B41FA5}">
                      <a16:colId xmlns:a16="http://schemas.microsoft.com/office/drawing/2014/main" val="151699445"/>
                    </a:ext>
                  </a:extLst>
                </a:gridCol>
                <a:gridCol w="284211">
                  <a:extLst>
                    <a:ext uri="{9D8B030D-6E8A-4147-A177-3AD203B41FA5}">
                      <a16:colId xmlns:a16="http://schemas.microsoft.com/office/drawing/2014/main" val="3297768599"/>
                    </a:ext>
                  </a:extLst>
                </a:gridCol>
                <a:gridCol w="284211">
                  <a:extLst>
                    <a:ext uri="{9D8B030D-6E8A-4147-A177-3AD203B41FA5}">
                      <a16:colId xmlns:a16="http://schemas.microsoft.com/office/drawing/2014/main" val="2998367683"/>
                    </a:ext>
                  </a:extLst>
                </a:gridCol>
                <a:gridCol w="284211">
                  <a:extLst>
                    <a:ext uri="{9D8B030D-6E8A-4147-A177-3AD203B41FA5}">
                      <a16:colId xmlns:a16="http://schemas.microsoft.com/office/drawing/2014/main" val="1565333483"/>
                    </a:ext>
                  </a:extLst>
                </a:gridCol>
                <a:gridCol w="284211">
                  <a:extLst>
                    <a:ext uri="{9D8B030D-6E8A-4147-A177-3AD203B41FA5}">
                      <a16:colId xmlns:a16="http://schemas.microsoft.com/office/drawing/2014/main" val="3356574494"/>
                    </a:ext>
                  </a:extLst>
                </a:gridCol>
                <a:gridCol w="284211">
                  <a:extLst>
                    <a:ext uri="{9D8B030D-6E8A-4147-A177-3AD203B41FA5}">
                      <a16:colId xmlns:a16="http://schemas.microsoft.com/office/drawing/2014/main" val="835537728"/>
                    </a:ext>
                  </a:extLst>
                </a:gridCol>
                <a:gridCol w="284211">
                  <a:extLst>
                    <a:ext uri="{9D8B030D-6E8A-4147-A177-3AD203B41FA5}">
                      <a16:colId xmlns:a16="http://schemas.microsoft.com/office/drawing/2014/main" val="2427873653"/>
                    </a:ext>
                  </a:extLst>
                </a:gridCol>
                <a:gridCol w="284211">
                  <a:extLst>
                    <a:ext uri="{9D8B030D-6E8A-4147-A177-3AD203B41FA5}">
                      <a16:colId xmlns:a16="http://schemas.microsoft.com/office/drawing/2014/main" val="232403985"/>
                    </a:ext>
                  </a:extLst>
                </a:gridCol>
              </a:tblGrid>
              <a:tr h="227368">
                <a:tc>
                  <a:txBody>
                    <a:bodyPr/>
                    <a:lstStyle/>
                    <a:p>
                      <a:pPr algn="ctr" fontAlgn="ctr"/>
                      <a:endParaRPr lang="zh-TW" altLang="en-US" sz="700" b="0" i="0" u="none" strike="noStrike" dirty="0">
                        <a:solidFill>
                          <a:srgbClr val="000000"/>
                        </a:solidFill>
                        <a:effectLst/>
                        <a:latin typeface="+mj-lt"/>
                        <a:ea typeface="新細明體" panose="02020500000000000000" pitchFamily="18" charset="-120"/>
                      </a:endParaRP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mj-lt"/>
                          <a:ea typeface="新細明體" panose="02020500000000000000" pitchFamily="18" charset="-120"/>
                        </a:rPr>
                        <a:t>Tuna</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mj-lt"/>
                          <a:ea typeface="新細明體" panose="02020500000000000000" pitchFamily="18" charset="-120"/>
                        </a:rPr>
                        <a:t>Cat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mj-lt"/>
                          <a:ea typeface="新細明體" panose="02020500000000000000" pitchFamily="18" charset="-120"/>
                        </a:rPr>
                        <a:t>Frog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mj-lt"/>
                          <a:ea typeface="新細明體" panose="02020500000000000000" pitchFamily="18" charset="-120"/>
                        </a:rPr>
                        <a:t>Cod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Goat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Dog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Toad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mj-lt"/>
                          <a:ea typeface="新細明體" panose="02020500000000000000" pitchFamily="18" charset="-120"/>
                        </a:rPr>
                        <a:t>Cow</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Large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Mid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Small</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Tiny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White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Black</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Red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Blue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Green</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Gray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7141260"/>
                  </a:ext>
                </a:extLst>
              </a:tr>
              <a:tr h="227368">
                <a:tc>
                  <a:txBody>
                    <a:bodyPr/>
                    <a:lstStyle/>
                    <a:p>
                      <a:pPr algn="ctr" fontAlgn="ctr"/>
                      <a:r>
                        <a:rPr lang="en-US" sz="700" b="0" i="0" u="none" strike="noStrike" dirty="0">
                          <a:solidFill>
                            <a:srgbClr val="000000"/>
                          </a:solidFill>
                          <a:effectLst/>
                          <a:latin typeface="+mj-lt"/>
                          <a:ea typeface="新細明體" panose="02020500000000000000" pitchFamily="18" charset="-120"/>
                        </a:rPr>
                        <a:t>Tuna</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038688257"/>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Cat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825229742"/>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Frog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475168681"/>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Cod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013883008"/>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Goat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347928457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Dog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1266393041"/>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Toad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3773188902"/>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Cow</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167960643"/>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Large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746697975"/>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Mid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2295747935"/>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Small</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extLst>
                  <a:ext uri="{0D108BD9-81ED-4DB2-BD59-A6C34878D82A}">
                    <a16:rowId xmlns:a16="http://schemas.microsoft.com/office/drawing/2014/main" val="2651660805"/>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Tiny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72689708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White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51403849"/>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Black</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386194863"/>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Red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2172250049"/>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Blue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77842571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Green</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316400354"/>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Gray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extLst>
                  <a:ext uri="{0D108BD9-81ED-4DB2-BD59-A6C34878D82A}">
                    <a16:rowId xmlns:a16="http://schemas.microsoft.com/office/drawing/2014/main" val="1561190767"/>
                  </a:ext>
                </a:extLst>
              </a:tr>
            </a:tbl>
          </a:graphicData>
        </a:graphic>
      </p:graphicFrame>
      <p:graphicFrame>
        <p:nvGraphicFramePr>
          <p:cNvPr id="6" name="表格 5">
            <a:extLst>
              <a:ext uri="{FF2B5EF4-FFF2-40B4-BE49-F238E27FC236}">
                <a16:creationId xmlns:a16="http://schemas.microsoft.com/office/drawing/2014/main" id="{F7C5EDDF-07E9-4750-A41B-E78F7E142289}"/>
              </a:ext>
            </a:extLst>
          </p:cNvPr>
          <p:cNvGraphicFramePr>
            <a:graphicFrameLocks noGrp="1"/>
          </p:cNvGraphicFramePr>
          <p:nvPr>
            <p:extLst>
              <p:ext uri="{D42A27DB-BD31-4B8C-83A1-F6EECF244321}">
                <p14:modId xmlns:p14="http://schemas.microsoft.com/office/powerpoint/2010/main" val="1591416120"/>
              </p:ext>
            </p:extLst>
          </p:nvPr>
        </p:nvGraphicFramePr>
        <p:xfrm>
          <a:off x="5644400" y="202965"/>
          <a:ext cx="6019794" cy="1526045"/>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gridCol w="334433">
                  <a:extLst>
                    <a:ext uri="{9D8B030D-6E8A-4147-A177-3AD203B41FA5}">
                      <a16:colId xmlns:a16="http://schemas.microsoft.com/office/drawing/2014/main" val="1553148105"/>
                    </a:ext>
                  </a:extLst>
                </a:gridCol>
                <a:gridCol w="334433">
                  <a:extLst>
                    <a:ext uri="{9D8B030D-6E8A-4147-A177-3AD203B41FA5}">
                      <a16:colId xmlns:a16="http://schemas.microsoft.com/office/drawing/2014/main" val="3099763416"/>
                    </a:ext>
                  </a:extLst>
                </a:gridCol>
                <a:gridCol w="334433">
                  <a:extLst>
                    <a:ext uri="{9D8B030D-6E8A-4147-A177-3AD203B41FA5}">
                      <a16:colId xmlns:a16="http://schemas.microsoft.com/office/drawing/2014/main" val="602173100"/>
                    </a:ext>
                  </a:extLst>
                </a:gridCol>
                <a:gridCol w="334433">
                  <a:extLst>
                    <a:ext uri="{9D8B030D-6E8A-4147-A177-3AD203B41FA5}">
                      <a16:colId xmlns:a16="http://schemas.microsoft.com/office/drawing/2014/main" val="3645305172"/>
                    </a:ext>
                  </a:extLst>
                </a:gridCol>
              </a:tblGrid>
              <a:tr h="32766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err="1">
                          <a:solidFill>
                            <a:schemeClr val="tx1"/>
                          </a:solidFill>
                          <a:latin typeface="+mn-lt"/>
                          <a:ea typeface="+mn-ea"/>
                          <a:cs typeface="+mn-cs"/>
                        </a:rPr>
                        <a:t>Corr</a:t>
                      </a:r>
                      <a:r>
                        <a:rPr lang="zh-TW" altLang="en-US" sz="700" b="1" kern="1200" dirty="0">
                          <a:solidFill>
                            <a:schemeClr val="tx1"/>
                          </a:solidFill>
                          <a:latin typeface="+mn-lt"/>
                          <a:ea typeface="+mn-ea"/>
                          <a:cs typeface="+mn-cs"/>
                        </a:rPr>
                        <a:t> </a:t>
                      </a:r>
                      <a:r>
                        <a:rPr lang="en-US" altLang="zh-TW" sz="700" b="1" kern="1200" dirty="0">
                          <a:solidFill>
                            <a:schemeClr val="tx1"/>
                          </a:solidFill>
                          <a:latin typeface="+mn-lt"/>
                          <a:ea typeface="+mn-ea"/>
                          <a:cs typeface="+mn-cs"/>
                        </a:rPr>
                        <a:t>1</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algn="ctr" defTabSz="914400" rtl="0" eaLnBrk="1" latinLnBrk="0" hangingPunct="1"/>
                      <a:r>
                        <a:rPr lang="en-US" altLang="zh-TW" sz="700" b="1" kern="1200" dirty="0" err="1">
                          <a:solidFill>
                            <a:schemeClr val="tx1"/>
                          </a:solidFill>
                          <a:latin typeface="+mn-lt"/>
                          <a:ea typeface="+mn-ea"/>
                          <a:cs typeface="+mn-cs"/>
                        </a:rPr>
                        <a:t>Corr</a:t>
                      </a:r>
                      <a:r>
                        <a:rPr lang="en-US" altLang="zh-TW" sz="700" b="1" kern="1200" dirty="0">
                          <a:solidFill>
                            <a:schemeClr val="tx1"/>
                          </a:solidFill>
                          <a:latin typeface="+mn-lt"/>
                          <a:ea typeface="+mn-ea"/>
                          <a:cs typeface="+mn-cs"/>
                        </a:rPr>
                        <a:t> 2</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err="1">
                          <a:solidFill>
                            <a:schemeClr val="tx1"/>
                          </a:solidFill>
                          <a:latin typeface="+mn-lt"/>
                          <a:ea typeface="+mn-ea"/>
                          <a:cs typeface="+mn-cs"/>
                        </a:rPr>
                        <a:t>Corr</a:t>
                      </a:r>
                      <a:r>
                        <a:rPr lang="en-US" altLang="zh-TW" sz="700" b="1" kern="1200" dirty="0">
                          <a:solidFill>
                            <a:schemeClr val="tx1"/>
                          </a:solidFill>
                          <a:latin typeface="+mn-lt"/>
                          <a:ea typeface="+mn-ea"/>
                          <a:cs typeface="+mn-cs"/>
                        </a:rPr>
                        <a:t> 3</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Cow</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Cat</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Large</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Mid</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White</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Black</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Goat</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Dog</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Frog</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Small</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Gray</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Red</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Toad</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Tuna</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Cod</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Tiny</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Blue</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Green</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8" name="表格 7">
            <a:extLst>
              <a:ext uri="{FF2B5EF4-FFF2-40B4-BE49-F238E27FC236}">
                <a16:creationId xmlns:a16="http://schemas.microsoft.com/office/drawing/2014/main" id="{8A93CF0A-57C5-49A0-ACAC-9EECED593B00}"/>
              </a:ext>
            </a:extLst>
          </p:cNvPr>
          <p:cNvGraphicFramePr>
            <a:graphicFrameLocks noGrp="1"/>
          </p:cNvGraphicFramePr>
          <p:nvPr>
            <p:extLst>
              <p:ext uri="{D42A27DB-BD31-4B8C-83A1-F6EECF244321}">
                <p14:modId xmlns:p14="http://schemas.microsoft.com/office/powerpoint/2010/main" val="654715636"/>
              </p:ext>
            </p:extLst>
          </p:nvPr>
        </p:nvGraphicFramePr>
        <p:xfrm>
          <a:off x="6096000" y="2011671"/>
          <a:ext cx="5400009" cy="4319992"/>
        </p:xfrm>
        <a:graphic>
          <a:graphicData uri="http://schemas.openxmlformats.org/drawingml/2006/table">
            <a:tbl>
              <a:tblPr/>
              <a:tblGrid>
                <a:gridCol w="284211">
                  <a:extLst>
                    <a:ext uri="{9D8B030D-6E8A-4147-A177-3AD203B41FA5}">
                      <a16:colId xmlns:a16="http://schemas.microsoft.com/office/drawing/2014/main" val="2447460974"/>
                    </a:ext>
                  </a:extLst>
                </a:gridCol>
                <a:gridCol w="284211">
                  <a:extLst>
                    <a:ext uri="{9D8B030D-6E8A-4147-A177-3AD203B41FA5}">
                      <a16:colId xmlns:a16="http://schemas.microsoft.com/office/drawing/2014/main" val="3148599547"/>
                    </a:ext>
                  </a:extLst>
                </a:gridCol>
                <a:gridCol w="284211">
                  <a:extLst>
                    <a:ext uri="{9D8B030D-6E8A-4147-A177-3AD203B41FA5}">
                      <a16:colId xmlns:a16="http://schemas.microsoft.com/office/drawing/2014/main" val="3723741266"/>
                    </a:ext>
                  </a:extLst>
                </a:gridCol>
                <a:gridCol w="284211">
                  <a:extLst>
                    <a:ext uri="{9D8B030D-6E8A-4147-A177-3AD203B41FA5}">
                      <a16:colId xmlns:a16="http://schemas.microsoft.com/office/drawing/2014/main" val="3716095803"/>
                    </a:ext>
                  </a:extLst>
                </a:gridCol>
                <a:gridCol w="284211">
                  <a:extLst>
                    <a:ext uri="{9D8B030D-6E8A-4147-A177-3AD203B41FA5}">
                      <a16:colId xmlns:a16="http://schemas.microsoft.com/office/drawing/2014/main" val="38352245"/>
                    </a:ext>
                  </a:extLst>
                </a:gridCol>
                <a:gridCol w="284211">
                  <a:extLst>
                    <a:ext uri="{9D8B030D-6E8A-4147-A177-3AD203B41FA5}">
                      <a16:colId xmlns:a16="http://schemas.microsoft.com/office/drawing/2014/main" val="2397909955"/>
                    </a:ext>
                  </a:extLst>
                </a:gridCol>
                <a:gridCol w="284211">
                  <a:extLst>
                    <a:ext uri="{9D8B030D-6E8A-4147-A177-3AD203B41FA5}">
                      <a16:colId xmlns:a16="http://schemas.microsoft.com/office/drawing/2014/main" val="463279503"/>
                    </a:ext>
                  </a:extLst>
                </a:gridCol>
                <a:gridCol w="284211">
                  <a:extLst>
                    <a:ext uri="{9D8B030D-6E8A-4147-A177-3AD203B41FA5}">
                      <a16:colId xmlns:a16="http://schemas.microsoft.com/office/drawing/2014/main" val="3919134959"/>
                    </a:ext>
                  </a:extLst>
                </a:gridCol>
                <a:gridCol w="284211">
                  <a:extLst>
                    <a:ext uri="{9D8B030D-6E8A-4147-A177-3AD203B41FA5}">
                      <a16:colId xmlns:a16="http://schemas.microsoft.com/office/drawing/2014/main" val="3936411879"/>
                    </a:ext>
                  </a:extLst>
                </a:gridCol>
                <a:gridCol w="284211">
                  <a:extLst>
                    <a:ext uri="{9D8B030D-6E8A-4147-A177-3AD203B41FA5}">
                      <a16:colId xmlns:a16="http://schemas.microsoft.com/office/drawing/2014/main" val="2624769454"/>
                    </a:ext>
                  </a:extLst>
                </a:gridCol>
                <a:gridCol w="284211">
                  <a:extLst>
                    <a:ext uri="{9D8B030D-6E8A-4147-A177-3AD203B41FA5}">
                      <a16:colId xmlns:a16="http://schemas.microsoft.com/office/drawing/2014/main" val="3285695042"/>
                    </a:ext>
                  </a:extLst>
                </a:gridCol>
                <a:gridCol w="284211">
                  <a:extLst>
                    <a:ext uri="{9D8B030D-6E8A-4147-A177-3AD203B41FA5}">
                      <a16:colId xmlns:a16="http://schemas.microsoft.com/office/drawing/2014/main" val="2405919959"/>
                    </a:ext>
                  </a:extLst>
                </a:gridCol>
                <a:gridCol w="284211">
                  <a:extLst>
                    <a:ext uri="{9D8B030D-6E8A-4147-A177-3AD203B41FA5}">
                      <a16:colId xmlns:a16="http://schemas.microsoft.com/office/drawing/2014/main" val="3271344408"/>
                    </a:ext>
                  </a:extLst>
                </a:gridCol>
                <a:gridCol w="284211">
                  <a:extLst>
                    <a:ext uri="{9D8B030D-6E8A-4147-A177-3AD203B41FA5}">
                      <a16:colId xmlns:a16="http://schemas.microsoft.com/office/drawing/2014/main" val="1594526634"/>
                    </a:ext>
                  </a:extLst>
                </a:gridCol>
                <a:gridCol w="284211">
                  <a:extLst>
                    <a:ext uri="{9D8B030D-6E8A-4147-A177-3AD203B41FA5}">
                      <a16:colId xmlns:a16="http://schemas.microsoft.com/office/drawing/2014/main" val="4133751742"/>
                    </a:ext>
                  </a:extLst>
                </a:gridCol>
                <a:gridCol w="284211">
                  <a:extLst>
                    <a:ext uri="{9D8B030D-6E8A-4147-A177-3AD203B41FA5}">
                      <a16:colId xmlns:a16="http://schemas.microsoft.com/office/drawing/2014/main" val="3983309364"/>
                    </a:ext>
                  </a:extLst>
                </a:gridCol>
                <a:gridCol w="284211">
                  <a:extLst>
                    <a:ext uri="{9D8B030D-6E8A-4147-A177-3AD203B41FA5}">
                      <a16:colId xmlns:a16="http://schemas.microsoft.com/office/drawing/2014/main" val="3426560312"/>
                    </a:ext>
                  </a:extLst>
                </a:gridCol>
                <a:gridCol w="284211">
                  <a:extLst>
                    <a:ext uri="{9D8B030D-6E8A-4147-A177-3AD203B41FA5}">
                      <a16:colId xmlns:a16="http://schemas.microsoft.com/office/drawing/2014/main" val="1751250196"/>
                    </a:ext>
                  </a:extLst>
                </a:gridCol>
                <a:gridCol w="284211">
                  <a:extLst>
                    <a:ext uri="{9D8B030D-6E8A-4147-A177-3AD203B41FA5}">
                      <a16:colId xmlns:a16="http://schemas.microsoft.com/office/drawing/2014/main" val="1935162894"/>
                    </a:ext>
                  </a:extLst>
                </a:gridCol>
              </a:tblGrid>
              <a:tr h="227368">
                <a:tc>
                  <a:txBody>
                    <a:bodyPr/>
                    <a:lstStyle/>
                    <a:p>
                      <a:pPr algn="ctr" fontAlgn="ctr"/>
                      <a:endParaRPr lang="zh-TW" altLang="en-US" sz="700" b="0" i="0" u="none" strike="noStrike" dirty="0">
                        <a:solidFill>
                          <a:srgbClr val="000000"/>
                        </a:solidFill>
                        <a:effectLst/>
                        <a:latin typeface="+mj-lt"/>
                        <a:ea typeface="新細明體" panose="02020500000000000000" pitchFamily="18" charset="-120"/>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Cow</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Cat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Large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Mid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White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Black</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Goat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Dog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Frog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Small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Gray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Red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Toad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Tuna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Cod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Tiny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Blue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Green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2318373"/>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Cow</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116447604"/>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Cat</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907022503"/>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Large</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1394415192"/>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Mid</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379829396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White</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365671091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Black</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935308188"/>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Goat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810003685"/>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Dog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179309310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Frog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81196128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Small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2198518898"/>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Gray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1532583308"/>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Red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extLst>
                  <a:ext uri="{0D108BD9-81ED-4DB2-BD59-A6C34878D82A}">
                    <a16:rowId xmlns:a16="http://schemas.microsoft.com/office/drawing/2014/main" val="4047487143"/>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Toad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4166893089"/>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Tuna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270150643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Cod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1361482253"/>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Tiny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extLst>
                  <a:ext uri="{0D108BD9-81ED-4DB2-BD59-A6C34878D82A}">
                    <a16:rowId xmlns:a16="http://schemas.microsoft.com/office/drawing/2014/main" val="2811450007"/>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Blue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895151459"/>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Green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extLst>
                  <a:ext uri="{0D108BD9-81ED-4DB2-BD59-A6C34878D82A}">
                    <a16:rowId xmlns:a16="http://schemas.microsoft.com/office/drawing/2014/main" val="3219764870"/>
                  </a:ext>
                </a:extLst>
              </a:tr>
            </a:tbl>
          </a:graphicData>
        </a:graphic>
      </p:graphicFrame>
    </p:spTree>
    <p:extLst>
      <p:ext uri="{BB962C8B-B14F-4D97-AF65-F5344CB8AC3E}">
        <p14:creationId xmlns:p14="http://schemas.microsoft.com/office/powerpoint/2010/main" val="6200217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7890331-8AB5-4589-80DE-5491675FB050}"/>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0" name="群組 9">
            <a:extLst>
              <a:ext uri="{FF2B5EF4-FFF2-40B4-BE49-F238E27FC236}">
                <a16:creationId xmlns:a16="http://schemas.microsoft.com/office/drawing/2014/main" id="{983641F5-3E3B-4C7C-BA36-F66778E2E1EA}"/>
              </a:ext>
            </a:extLst>
          </p:cNvPr>
          <p:cNvGrpSpPr/>
          <p:nvPr/>
        </p:nvGrpSpPr>
        <p:grpSpPr>
          <a:xfrm>
            <a:off x="-1455058" y="455839"/>
            <a:ext cx="7200000" cy="5148164"/>
            <a:chOff x="754440" y="449918"/>
            <a:chExt cx="7200000" cy="5148164"/>
          </a:xfrm>
        </p:grpSpPr>
        <p:graphicFrame>
          <p:nvGraphicFramePr>
            <p:cNvPr id="7" name="圖表 6">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293718378"/>
                </p:ext>
              </p:extLst>
            </p:nvPr>
          </p:nvGraphicFramePr>
          <p:xfrm>
            <a:off x="754440" y="449918"/>
            <a:ext cx="7200000" cy="16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圖表 7">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1575923055"/>
                </p:ext>
              </p:extLst>
            </p:nvPr>
          </p:nvGraphicFramePr>
          <p:xfrm>
            <a:off x="754440" y="2070082"/>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682605412"/>
                </p:ext>
              </p:extLst>
            </p:nvPr>
          </p:nvGraphicFramePr>
          <p:xfrm>
            <a:off x="754440" y="3690082"/>
            <a:ext cx="7200000" cy="1908000"/>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25" name="群組 24">
            <a:extLst>
              <a:ext uri="{FF2B5EF4-FFF2-40B4-BE49-F238E27FC236}">
                <a16:creationId xmlns:a16="http://schemas.microsoft.com/office/drawing/2014/main" id="{15DD7CA3-BEEB-4972-B0BA-A52B3F6A6780}"/>
              </a:ext>
            </a:extLst>
          </p:cNvPr>
          <p:cNvGrpSpPr/>
          <p:nvPr/>
        </p:nvGrpSpPr>
        <p:grpSpPr>
          <a:xfrm>
            <a:off x="5965263" y="597401"/>
            <a:ext cx="7200000" cy="5148000"/>
            <a:chOff x="6143063" y="1067301"/>
            <a:chExt cx="7200000" cy="5148000"/>
          </a:xfrm>
        </p:grpSpPr>
        <p:graphicFrame>
          <p:nvGraphicFramePr>
            <p:cNvPr id="20" name="圖表 19">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2732508902"/>
                </p:ext>
              </p:extLst>
            </p:nvPr>
          </p:nvGraphicFramePr>
          <p:xfrm>
            <a:off x="6143063" y="1067301"/>
            <a:ext cx="7200000"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1" name="圖表 20">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388891591"/>
                </p:ext>
              </p:extLst>
            </p:nvPr>
          </p:nvGraphicFramePr>
          <p:xfrm>
            <a:off x="6143063" y="2687301"/>
            <a:ext cx="720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圖表 21">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3437688981"/>
                </p:ext>
              </p:extLst>
            </p:nvPr>
          </p:nvGraphicFramePr>
          <p:xfrm>
            <a:off x="6143063" y="4307301"/>
            <a:ext cx="7200000" cy="1908000"/>
          </p:xfrm>
          <a:graphic>
            <a:graphicData uri="http://schemas.openxmlformats.org/drawingml/2006/chart">
              <c:chart xmlns:c="http://schemas.openxmlformats.org/drawingml/2006/chart" xmlns:r="http://schemas.openxmlformats.org/officeDocument/2006/relationships" r:id="rId7"/>
            </a:graphicData>
          </a:graphic>
        </p:graphicFrame>
      </p:grpSp>
    </p:spTree>
    <p:extLst>
      <p:ext uri="{BB962C8B-B14F-4D97-AF65-F5344CB8AC3E}">
        <p14:creationId xmlns:p14="http://schemas.microsoft.com/office/powerpoint/2010/main" val="22824997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CF7E0322-5F05-45EE-8A4A-945E94172ABF}"/>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7" name="圖表 6">
            <a:extLst>
              <a:ext uri="{FF2B5EF4-FFF2-40B4-BE49-F238E27FC236}">
                <a16:creationId xmlns:a16="http://schemas.microsoft.com/office/drawing/2014/main" id="{7547CCA5-7481-4D9B-AAB2-47517CAE4AE0}"/>
              </a:ext>
            </a:extLst>
          </p:cNvPr>
          <p:cNvGraphicFramePr>
            <a:graphicFrameLocks/>
          </p:cNvGraphicFramePr>
          <p:nvPr>
            <p:extLst>
              <p:ext uri="{D42A27DB-BD31-4B8C-83A1-F6EECF244321}">
                <p14:modId xmlns:p14="http://schemas.microsoft.com/office/powerpoint/2010/main" val="300803522"/>
              </p:ext>
            </p:extLst>
          </p:nvPr>
        </p:nvGraphicFramePr>
        <p:xfrm>
          <a:off x="620718" y="503700"/>
          <a:ext cx="7200000" cy="16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圖表 7">
            <a:extLst>
              <a:ext uri="{FF2B5EF4-FFF2-40B4-BE49-F238E27FC236}">
                <a16:creationId xmlns:a16="http://schemas.microsoft.com/office/drawing/2014/main" id="{766A494E-02CC-45BB-8C0B-1DF53A6644D8}"/>
              </a:ext>
            </a:extLst>
          </p:cNvPr>
          <p:cNvGraphicFramePr>
            <a:graphicFrameLocks/>
          </p:cNvGraphicFramePr>
          <p:nvPr>
            <p:extLst>
              <p:ext uri="{D42A27DB-BD31-4B8C-83A1-F6EECF244321}">
                <p14:modId xmlns:p14="http://schemas.microsoft.com/office/powerpoint/2010/main" val="1519581048"/>
              </p:ext>
            </p:extLst>
          </p:nvPr>
        </p:nvGraphicFramePr>
        <p:xfrm>
          <a:off x="620718" y="2123700"/>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3A6219A3-8EB9-46BD-9F31-D3F19A65043E}"/>
              </a:ext>
            </a:extLst>
          </p:cNvPr>
          <p:cNvGraphicFramePr>
            <a:graphicFrameLocks/>
          </p:cNvGraphicFramePr>
          <p:nvPr>
            <p:extLst>
              <p:ext uri="{D42A27DB-BD31-4B8C-83A1-F6EECF244321}">
                <p14:modId xmlns:p14="http://schemas.microsoft.com/office/powerpoint/2010/main" val="4197667317"/>
              </p:ext>
            </p:extLst>
          </p:nvPr>
        </p:nvGraphicFramePr>
        <p:xfrm>
          <a:off x="620718" y="3743700"/>
          <a:ext cx="7200000" cy="1908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767008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1" name="表格 90">
            <a:extLst>
              <a:ext uri="{FF2B5EF4-FFF2-40B4-BE49-F238E27FC236}">
                <a16:creationId xmlns:a16="http://schemas.microsoft.com/office/drawing/2014/main" id="{C69D3C54-6DE4-4EBC-A70C-4842383D4814}"/>
              </a:ext>
            </a:extLst>
          </p:cNvPr>
          <p:cNvGraphicFramePr>
            <a:graphicFrameLocks noGrp="1"/>
          </p:cNvGraphicFramePr>
          <p:nvPr>
            <p:extLst>
              <p:ext uri="{D42A27DB-BD31-4B8C-83A1-F6EECF244321}">
                <p14:modId xmlns:p14="http://schemas.microsoft.com/office/powerpoint/2010/main" val="1247497413"/>
              </p:ext>
            </p:extLst>
          </p:nvPr>
        </p:nvGraphicFramePr>
        <p:xfrm>
          <a:off x="992253" y="1584835"/>
          <a:ext cx="3719287" cy="2097992"/>
        </p:xfrm>
        <a:graphic>
          <a:graphicData uri="http://schemas.openxmlformats.org/drawingml/2006/table">
            <a:tbl>
              <a:tblPr firstRow="1" bandRow="1">
                <a:tableStyleId>{5C22544A-7EE6-4342-B048-85BDC9FD1C3A}</a:tableStyleId>
              </a:tblPr>
              <a:tblGrid>
                <a:gridCol w="312586">
                  <a:extLst>
                    <a:ext uri="{9D8B030D-6E8A-4147-A177-3AD203B41FA5}">
                      <a16:colId xmlns:a16="http://schemas.microsoft.com/office/drawing/2014/main" val="910315498"/>
                    </a:ext>
                  </a:extLst>
                </a:gridCol>
                <a:gridCol w="1135567">
                  <a:extLst>
                    <a:ext uri="{9D8B030D-6E8A-4147-A177-3AD203B41FA5}">
                      <a16:colId xmlns:a16="http://schemas.microsoft.com/office/drawing/2014/main" val="1965267738"/>
                    </a:ext>
                  </a:extLst>
                </a:gridCol>
                <a:gridCol w="1135567">
                  <a:extLst>
                    <a:ext uri="{9D8B030D-6E8A-4147-A177-3AD203B41FA5}">
                      <a16:colId xmlns:a16="http://schemas.microsoft.com/office/drawing/2014/main" val="4054177721"/>
                    </a:ext>
                  </a:extLst>
                </a:gridCol>
                <a:gridCol w="1135567">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Numerical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7030A0"/>
                      </a:solidFill>
                      <a:prstDash val="solid"/>
                      <a:round/>
                      <a:headEnd type="none" w="med" len="med"/>
                      <a:tailEnd type="none" w="med" len="med"/>
                    </a:lnL>
                    <a:lnT w="38100" cap="flat" cmpd="sng" algn="ctr">
                      <a:solidFill>
                        <a:srgbClr val="7030A0"/>
                      </a:solidFill>
                      <a:prstDash val="solid"/>
                      <a:round/>
                      <a:headEnd type="none" w="med" len="med"/>
                      <a:tailEnd type="none" w="med" len="med"/>
                    </a:lnT>
                    <a:lnB w="38100" cap="flat" cmpd="sng" algn="ctr">
                      <a:solidFill>
                        <a:srgbClr val="7030A0"/>
                      </a:solidFill>
                      <a:prstDash val="solid"/>
                      <a:round/>
                      <a:headEnd type="none" w="med" len="med"/>
                      <a:tailEnd type="none" w="med" len="med"/>
                    </a:lnB>
                    <a:solidFill>
                      <a:srgbClr val="7030A0"/>
                    </a:solidFill>
                  </a:tcPr>
                </a:tc>
                <a:tc>
                  <a:txBody>
                    <a:bodyPr/>
                    <a:lstStyle/>
                    <a:p>
                      <a:pPr algn="ctr"/>
                      <a:r>
                        <a:rPr lang="en-US" altLang="zh-TW" sz="1200" dirty="0"/>
                        <a:t>Group 1</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Group 2</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D79DA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Group 3</a:t>
                      </a:r>
                      <a:endParaRPr lang="zh-TW" altLang="en-US" sz="1200" dirty="0"/>
                    </a:p>
                  </a:txBody>
                  <a:tcPr marL="60078" marR="60078" marT="30040" marB="30040" anchor="ctr">
                    <a:lnR w="38100" cap="flat" cmpd="sng" algn="ctr">
                      <a:solidFill>
                        <a:srgbClr val="7030A0"/>
                      </a:solidFill>
                      <a:prstDash val="solid"/>
                      <a:round/>
                      <a:headEnd type="none" w="med" len="med"/>
                      <a:tailEnd type="none" w="med" len="med"/>
                    </a:lnR>
                    <a:lnT w="38100" cap="flat" cmpd="sng" algn="ctr">
                      <a:solidFill>
                        <a:srgbClr val="7030A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4</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2</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6</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86" name="頁尾版面配置區 3">
            <a:extLst>
              <a:ext uri="{FF2B5EF4-FFF2-40B4-BE49-F238E27FC236}">
                <a16:creationId xmlns:a16="http://schemas.microsoft.com/office/drawing/2014/main" id="{A46CA119-B9C1-4EA8-AAEC-1A51DB1C1FE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
        <p:nvSpPr>
          <p:cNvPr id="87" name="標題 1">
            <a:extLst>
              <a:ext uri="{FF2B5EF4-FFF2-40B4-BE49-F238E27FC236}">
                <a16:creationId xmlns:a16="http://schemas.microsoft.com/office/drawing/2014/main" id="{1E88C59B-A611-4435-A361-127016177F7E}"/>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89" name="表格 88">
            <a:extLst>
              <a:ext uri="{FF2B5EF4-FFF2-40B4-BE49-F238E27FC236}">
                <a16:creationId xmlns:a16="http://schemas.microsoft.com/office/drawing/2014/main" id="{4DDCC168-A67A-4EEC-87AE-E750B46C1AC0}"/>
              </a:ext>
            </a:extLst>
          </p:cNvPr>
          <p:cNvGraphicFramePr>
            <a:graphicFrameLocks noGrp="1"/>
          </p:cNvGraphicFramePr>
          <p:nvPr>
            <p:extLst>
              <p:ext uri="{D42A27DB-BD31-4B8C-83A1-F6EECF244321}">
                <p14:modId xmlns:p14="http://schemas.microsoft.com/office/powerpoint/2010/main" val="661272763"/>
              </p:ext>
            </p:extLst>
          </p:nvPr>
        </p:nvGraphicFramePr>
        <p:xfrm>
          <a:off x="992253" y="3890113"/>
          <a:ext cx="10813522" cy="2090190"/>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gridCol w="583310">
                  <a:extLst>
                    <a:ext uri="{9D8B030D-6E8A-4147-A177-3AD203B41FA5}">
                      <a16:colId xmlns:a16="http://schemas.microsoft.com/office/drawing/2014/main" val="1311468088"/>
                    </a:ext>
                  </a:extLst>
                </a:gridCol>
                <a:gridCol w="583310">
                  <a:extLst>
                    <a:ext uri="{9D8B030D-6E8A-4147-A177-3AD203B41FA5}">
                      <a16:colId xmlns:a16="http://schemas.microsoft.com/office/drawing/2014/main" val="3198424733"/>
                    </a:ext>
                  </a:extLst>
                </a:gridCol>
                <a:gridCol w="583310">
                  <a:extLst>
                    <a:ext uri="{9D8B030D-6E8A-4147-A177-3AD203B41FA5}">
                      <a16:colId xmlns:a16="http://schemas.microsoft.com/office/drawing/2014/main" val="3934460466"/>
                    </a:ext>
                  </a:extLst>
                </a:gridCol>
                <a:gridCol w="583310">
                  <a:extLst>
                    <a:ext uri="{9D8B030D-6E8A-4147-A177-3AD203B41FA5}">
                      <a16:colId xmlns:a16="http://schemas.microsoft.com/office/drawing/2014/main" val="4072760363"/>
                    </a:ext>
                  </a:extLst>
                </a:gridCol>
                <a:gridCol w="583310">
                  <a:extLst>
                    <a:ext uri="{9D8B030D-6E8A-4147-A177-3AD203B41FA5}">
                      <a16:colId xmlns:a16="http://schemas.microsoft.com/office/drawing/2014/main" val="2313657216"/>
                    </a:ext>
                  </a:extLst>
                </a:gridCol>
                <a:gridCol w="583310">
                  <a:extLst>
                    <a:ext uri="{9D8B030D-6E8A-4147-A177-3AD203B41FA5}">
                      <a16:colId xmlns:a16="http://schemas.microsoft.com/office/drawing/2014/main" val="1108868345"/>
                    </a:ext>
                  </a:extLst>
                </a:gridCol>
                <a:gridCol w="583310">
                  <a:extLst>
                    <a:ext uri="{9D8B030D-6E8A-4147-A177-3AD203B41FA5}">
                      <a16:colId xmlns:a16="http://schemas.microsoft.com/office/drawing/2014/main" val="1818900147"/>
                    </a:ext>
                  </a:extLst>
                </a:gridCol>
                <a:gridCol w="583310">
                  <a:extLst>
                    <a:ext uri="{9D8B030D-6E8A-4147-A177-3AD203B41FA5}">
                      <a16:colId xmlns:a16="http://schemas.microsoft.com/office/drawing/2014/main" val="1220252542"/>
                    </a:ext>
                  </a:extLst>
                </a:gridCol>
                <a:gridCol w="583310">
                  <a:extLst>
                    <a:ext uri="{9D8B030D-6E8A-4147-A177-3AD203B41FA5}">
                      <a16:colId xmlns:a16="http://schemas.microsoft.com/office/drawing/2014/main" val="2822700651"/>
                    </a:ext>
                  </a:extLst>
                </a:gridCol>
                <a:gridCol w="583310">
                  <a:extLst>
                    <a:ext uri="{9D8B030D-6E8A-4147-A177-3AD203B41FA5}">
                      <a16:colId xmlns:a16="http://schemas.microsoft.com/office/drawing/2014/main" val="1508762885"/>
                    </a:ext>
                  </a:extLst>
                </a:gridCol>
              </a:tblGrid>
              <a:tr h="418038">
                <a:tc rowSpan="5">
                  <a:txBody>
                    <a:bodyPr/>
                    <a:lstStyle/>
                    <a:p>
                      <a:pPr algn="ctr"/>
                      <a:r>
                        <a:rPr lang="en-US" altLang="zh-TW" sz="1200" b="1" dirty="0">
                          <a:solidFill>
                            <a:schemeClr val="bg1"/>
                          </a:solidFill>
                        </a:rPr>
                        <a:t>Binary</a:t>
                      </a:r>
                      <a:endParaRPr lang="zh-TW" altLang="en-US" sz="1200" b="1" dirty="0">
                        <a:solidFill>
                          <a:schemeClr val="bg1"/>
                        </a:solidFill>
                      </a:endParaRPr>
                    </a:p>
                  </a:txBody>
                  <a:tcPr marL="60078" marR="60078" marT="30040" marB="30040" vert="eaVert" anchor="ctr">
                    <a:lnL w="38100" cap="flat" cmpd="sng" algn="ctr">
                      <a:solidFill>
                        <a:srgbClr val="1F4E79"/>
                      </a:solidFill>
                      <a:prstDash val="solid"/>
                      <a:round/>
                      <a:headEnd type="none" w="med" len="med"/>
                      <a:tailEnd type="none" w="med" len="med"/>
                    </a:lnL>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97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Toad</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Large</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Mid</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Small</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Tiny</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White</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Black</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Red</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Blue</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Green</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Gray</a:t>
                      </a:r>
                      <a:endParaRPr lang="zh-TW" altLang="en-US" sz="1200" b="1" kern="1200" dirty="0">
                        <a:solidFill>
                          <a:schemeClr val="bg1"/>
                        </a:solidFill>
                        <a:latin typeface="+mn-lt"/>
                        <a:ea typeface="+mn-ea"/>
                        <a:cs typeface="+mn-cs"/>
                      </a:endParaRPr>
                    </a:p>
                  </a:txBody>
                  <a:tcPr marL="60078" marR="60078" marT="30040" marB="30040" anchor="ctr">
                    <a:lnR w="38100" cap="flat" cmpd="sng" algn="ctr">
                      <a:solidFill>
                        <a:srgbClr val="1F4E79"/>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4" name="TextBox 5">
            <a:extLst>
              <a:ext uri="{FF2B5EF4-FFF2-40B4-BE49-F238E27FC236}">
                <a16:creationId xmlns:a16="http://schemas.microsoft.com/office/drawing/2014/main" id="{F9990E22-831E-4A0D-874A-A5C2332D2F44}"/>
              </a:ext>
            </a:extLst>
          </p:cNvPr>
          <p:cNvSpPr txBox="1"/>
          <p:nvPr/>
        </p:nvSpPr>
        <p:spPr>
          <a:xfrm>
            <a:off x="6822141" y="1503289"/>
            <a:ext cx="4983634" cy="214033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When the data is not follow the One Hot rule, can’t use other method to transform the binary data. If only can we find a way in representing the numerous binary features data in a much simple way...</a:t>
            </a:r>
          </a:p>
        </p:txBody>
      </p:sp>
      <p:pic>
        <p:nvPicPr>
          <p:cNvPr id="3074" name="Picture 2" descr="https://upload.wikimedia.org/wikipedia/commons/thumb/e/e6/Noto_Emoji_KitKat_263a.svg/1200px-Noto_Emoji_KitKat_263a.svg.png">
            <a:extLst>
              <a:ext uri="{FF2B5EF4-FFF2-40B4-BE49-F238E27FC236}">
                <a16:creationId xmlns:a16="http://schemas.microsoft.com/office/drawing/2014/main" id="{5AC77DF6-184F-46DC-9D39-01208948D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019" y="2839725"/>
            <a:ext cx="1054562" cy="1054562"/>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156AF769-CE23-41C6-A44D-13A2E89599CB}"/>
              </a:ext>
            </a:extLst>
          </p:cNvPr>
          <p:cNvPicPr>
            <a:picLocks noChangeAspect="1"/>
          </p:cNvPicPr>
          <p:nvPr/>
        </p:nvPicPr>
        <p:blipFill>
          <a:blip r:embed="rId4"/>
          <a:stretch>
            <a:fillRect/>
          </a:stretch>
        </p:blipFill>
        <p:spPr>
          <a:xfrm>
            <a:off x="227537" y="5277902"/>
            <a:ext cx="1041815" cy="975748"/>
          </a:xfrm>
          <a:prstGeom prst="rect">
            <a:avLst/>
          </a:prstGeom>
        </p:spPr>
      </p:pic>
      <p:sp>
        <p:nvSpPr>
          <p:cNvPr id="23" name="箭號: 彎曲 22">
            <a:extLst>
              <a:ext uri="{FF2B5EF4-FFF2-40B4-BE49-F238E27FC236}">
                <a16:creationId xmlns:a16="http://schemas.microsoft.com/office/drawing/2014/main" id="{AF820543-F1D9-49D2-8C02-E0227A66ECD3}"/>
              </a:ext>
            </a:extLst>
          </p:cNvPr>
          <p:cNvSpPr/>
          <p:nvPr/>
        </p:nvSpPr>
        <p:spPr>
          <a:xfrm flipH="1">
            <a:off x="4768928" y="2509817"/>
            <a:ext cx="1405691" cy="1361143"/>
          </a:xfrm>
          <a:prstGeom prst="bentArrow">
            <a:avLst>
              <a:gd name="adj1" fmla="val 27629"/>
              <a:gd name="adj2" fmla="val 25000"/>
              <a:gd name="adj3" fmla="val 25000"/>
              <a:gd name="adj4" fmla="val 43750"/>
            </a:avLst>
          </a:prstGeom>
          <a:gradFill>
            <a:gsLst>
              <a:gs pos="0">
                <a:srgbClr val="7030A0"/>
              </a:gs>
              <a:gs pos="100000">
                <a:srgbClr val="1F4E79"/>
              </a:gs>
            </a:gsLst>
            <a:lin ang="10800000" scaled="0"/>
          </a:grad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 name="禁止標誌 1">
            <a:extLst>
              <a:ext uri="{FF2B5EF4-FFF2-40B4-BE49-F238E27FC236}">
                <a16:creationId xmlns:a16="http://schemas.microsoft.com/office/drawing/2014/main" id="{74EAC7A6-56CB-42E6-ABEE-23A62D726193}"/>
              </a:ext>
            </a:extLst>
          </p:cNvPr>
          <p:cNvSpPr/>
          <p:nvPr/>
        </p:nvSpPr>
        <p:spPr>
          <a:xfrm>
            <a:off x="5104907" y="2377589"/>
            <a:ext cx="1325564" cy="1325564"/>
          </a:xfrm>
          <a:prstGeom prst="noSmoking">
            <a:avLst/>
          </a:prstGeom>
          <a:solidFill>
            <a:srgbClr val="FF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2475507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26CC95E-1413-49C2-B71E-D4D78AAFB8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673" y="1351624"/>
            <a:ext cx="4993455" cy="49803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DDCF7EC6-42AE-4DE9-AFDB-616424342E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1313416"/>
            <a:ext cx="3802856" cy="499411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表格 7">
            <a:extLst>
              <a:ext uri="{FF2B5EF4-FFF2-40B4-BE49-F238E27FC236}">
                <a16:creationId xmlns:a16="http://schemas.microsoft.com/office/drawing/2014/main" id="{E0D3ECD7-6A69-48EB-9E7D-BA7F9CF245DB}"/>
              </a:ext>
            </a:extLst>
          </p:cNvPr>
          <p:cNvGraphicFramePr>
            <a:graphicFrameLocks noGrp="1"/>
          </p:cNvGraphicFramePr>
          <p:nvPr>
            <p:extLst/>
          </p:nvPr>
        </p:nvGraphicFramePr>
        <p:xfrm>
          <a:off x="12336579" y="4905520"/>
          <a:ext cx="5448300" cy="3266783"/>
        </p:xfrm>
        <a:graphic>
          <a:graphicData uri="http://schemas.openxmlformats.org/drawingml/2006/table">
            <a:tbl>
              <a:tblPr firstRow="1" bandRow="1">
                <a:tableStyleId>{5C22544A-7EE6-4342-B048-85BDC9FD1C3A}</a:tableStyleId>
              </a:tblPr>
              <a:tblGrid>
                <a:gridCol w="908050">
                  <a:extLst>
                    <a:ext uri="{9D8B030D-6E8A-4147-A177-3AD203B41FA5}">
                      <a16:colId xmlns:a16="http://schemas.microsoft.com/office/drawing/2014/main" val="925335159"/>
                    </a:ext>
                  </a:extLst>
                </a:gridCol>
                <a:gridCol w="908050">
                  <a:extLst>
                    <a:ext uri="{9D8B030D-6E8A-4147-A177-3AD203B41FA5}">
                      <a16:colId xmlns:a16="http://schemas.microsoft.com/office/drawing/2014/main" val="2372799635"/>
                    </a:ext>
                  </a:extLst>
                </a:gridCol>
                <a:gridCol w="908050">
                  <a:extLst>
                    <a:ext uri="{9D8B030D-6E8A-4147-A177-3AD203B41FA5}">
                      <a16:colId xmlns:a16="http://schemas.microsoft.com/office/drawing/2014/main" val="1225509667"/>
                    </a:ext>
                  </a:extLst>
                </a:gridCol>
                <a:gridCol w="908050">
                  <a:extLst>
                    <a:ext uri="{9D8B030D-6E8A-4147-A177-3AD203B41FA5}">
                      <a16:colId xmlns:a16="http://schemas.microsoft.com/office/drawing/2014/main" val="1012106522"/>
                    </a:ext>
                  </a:extLst>
                </a:gridCol>
                <a:gridCol w="908050">
                  <a:extLst>
                    <a:ext uri="{9D8B030D-6E8A-4147-A177-3AD203B41FA5}">
                      <a16:colId xmlns:a16="http://schemas.microsoft.com/office/drawing/2014/main" val="850758534"/>
                    </a:ext>
                  </a:extLst>
                </a:gridCol>
                <a:gridCol w="908050">
                  <a:extLst>
                    <a:ext uri="{9D8B030D-6E8A-4147-A177-3AD203B41FA5}">
                      <a16:colId xmlns:a16="http://schemas.microsoft.com/office/drawing/2014/main" val="4146938469"/>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6</a:t>
                      </a:r>
                      <a:endParaRPr lang="zh-TW" altLang="en-US" dirty="0"/>
                    </a:p>
                  </a:txBody>
                  <a:tcPr anchor="ctr">
                    <a:solidFill>
                      <a:srgbClr val="7030A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2</a:t>
                      </a:r>
                      <a:endParaRPr lang="zh-TW" altLang="en-US" dirty="0"/>
                    </a:p>
                  </a:txBody>
                  <a:tcPr anchor="ctr">
                    <a:solidFill>
                      <a:srgbClr val="7030A0"/>
                    </a:solidFill>
                  </a:tcPr>
                </a:tc>
                <a:tc>
                  <a:txBody>
                    <a:bodyPr/>
                    <a:lstStyle/>
                    <a:p>
                      <a:pPr algn="ctr"/>
                      <a:r>
                        <a:rPr lang="en-US" altLang="zh-TW" dirty="0"/>
                        <a:t>Col 5</a:t>
                      </a:r>
                      <a:endParaRPr lang="zh-TW" altLang="en-US" dirty="0"/>
                    </a:p>
                  </a:txBody>
                  <a:tcPr anchor="c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4</a:t>
                      </a:r>
                      <a:endParaRPr lang="zh-TW" altLang="en-US" dirty="0"/>
                    </a:p>
                  </a:txBody>
                  <a:tcPr anchor="ctr">
                    <a:solidFill>
                      <a:srgbClr val="00B050"/>
                    </a:solidFill>
                  </a:tcPr>
                </a:tc>
                <a:tc>
                  <a:txBody>
                    <a:bodyPr/>
                    <a:lstStyle/>
                    <a:p>
                      <a:pPr algn="ctr"/>
                      <a:r>
                        <a:rPr lang="en-US" altLang="zh-TW" dirty="0"/>
                        <a:t>Col 1</a:t>
                      </a:r>
                      <a:endParaRPr lang="zh-TW" altLang="en-US" dirty="0"/>
                    </a:p>
                  </a:txBody>
                  <a:tcPr anchor="ctr">
                    <a:solidFill>
                      <a:schemeClr val="accent2"/>
                    </a:solidFill>
                  </a:tcPr>
                </a:tc>
                <a:tc>
                  <a:txBody>
                    <a:bodyPr/>
                    <a:lstStyle/>
                    <a:p>
                      <a:pPr algn="ctr"/>
                      <a:r>
                        <a:rPr lang="en-US" altLang="zh-TW" dirty="0"/>
                        <a:t>Col 3</a:t>
                      </a:r>
                      <a:endParaRPr lang="zh-TW" altLang="en-US" dirty="0"/>
                    </a:p>
                  </a:txBody>
                  <a:tcPr anchor="ctr">
                    <a:solidFill>
                      <a:schemeClr val="accent2"/>
                    </a:solidFill>
                  </a:tcPr>
                </a:tc>
                <a:extLst>
                  <a:ext uri="{0D108BD9-81ED-4DB2-BD59-A6C34878D82A}">
                    <a16:rowId xmlns:a16="http://schemas.microsoft.com/office/drawing/2014/main" val="4238049435"/>
                  </a:ext>
                </a:extLst>
              </a:tr>
              <a:tr h="652571">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466443544"/>
                  </a:ext>
                </a:extLst>
              </a:tr>
              <a:tr h="652571">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extLst>
                  <a:ext uri="{0D108BD9-81ED-4DB2-BD59-A6C34878D82A}">
                    <a16:rowId xmlns:a16="http://schemas.microsoft.com/office/drawing/2014/main" val="1048235093"/>
                  </a:ext>
                </a:extLst>
              </a:tr>
              <a:tr h="652571">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矩形 3">
            <a:extLst>
              <a:ext uri="{FF2B5EF4-FFF2-40B4-BE49-F238E27FC236}">
                <a16:creationId xmlns:a16="http://schemas.microsoft.com/office/drawing/2014/main" id="{DD4C6C89-5BA2-43B4-8B8C-ACB451E70AC1}"/>
              </a:ext>
            </a:extLst>
          </p:cNvPr>
          <p:cNvSpPr/>
          <p:nvPr/>
        </p:nvSpPr>
        <p:spPr>
          <a:xfrm>
            <a:off x="7229475" y="1264596"/>
            <a:ext cx="3888581" cy="5091754"/>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F56BC4B3-537D-4D64-98A6-F12D5EE308BE}"/>
              </a:ext>
            </a:extLst>
          </p:cNvPr>
          <p:cNvSpPr/>
          <p:nvPr/>
        </p:nvSpPr>
        <p:spPr>
          <a:xfrm>
            <a:off x="3391542" y="3810472"/>
            <a:ext cx="2171058" cy="1460027"/>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接點 6">
            <a:extLst>
              <a:ext uri="{FF2B5EF4-FFF2-40B4-BE49-F238E27FC236}">
                <a16:creationId xmlns:a16="http://schemas.microsoft.com/office/drawing/2014/main" id="{2426D613-7406-4FE0-A3FD-10BD6FEE971F}"/>
              </a:ext>
            </a:extLst>
          </p:cNvPr>
          <p:cNvCxnSpPr/>
          <p:nvPr/>
        </p:nvCxnSpPr>
        <p:spPr>
          <a:xfrm flipV="1">
            <a:off x="5562600" y="1264596"/>
            <a:ext cx="1666875" cy="2545876"/>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AEE1E9E3-3E18-407A-B9CC-61AB7A67B33B}"/>
              </a:ext>
            </a:extLst>
          </p:cNvPr>
          <p:cNvCxnSpPr>
            <a:cxnSpLocks/>
          </p:cNvCxnSpPr>
          <p:nvPr/>
        </p:nvCxnSpPr>
        <p:spPr>
          <a:xfrm>
            <a:off x="5562600" y="5270500"/>
            <a:ext cx="1666875" cy="108585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7634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0A9722F6-FD00-4123-B8E2-13D9B0937002}"/>
              </a:ext>
            </a:extLst>
          </p:cNvPr>
          <p:cNvGraphicFramePr>
            <a:graphicFrameLocks noGrp="1"/>
          </p:cNvGraphicFramePr>
          <p:nvPr>
            <p:extLst>
              <p:ext uri="{D42A27DB-BD31-4B8C-83A1-F6EECF244321}">
                <p14:modId xmlns:p14="http://schemas.microsoft.com/office/powerpoint/2010/main" val="3469813061"/>
              </p:ext>
            </p:extLst>
          </p:nvPr>
        </p:nvGraphicFramePr>
        <p:xfrm>
          <a:off x="6384777" y="1843694"/>
          <a:ext cx="52578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gridCol w="876300">
                  <a:extLst>
                    <a:ext uri="{9D8B030D-6E8A-4147-A177-3AD203B41FA5}">
                      <a16:colId xmlns:a16="http://schemas.microsoft.com/office/drawing/2014/main" val="1617252258"/>
                    </a:ext>
                  </a:extLst>
                </a:gridCol>
                <a:gridCol w="876300">
                  <a:extLst>
                    <a:ext uri="{9D8B030D-6E8A-4147-A177-3AD203B41FA5}">
                      <a16:colId xmlns:a16="http://schemas.microsoft.com/office/drawing/2014/main" val="3515302988"/>
                    </a:ext>
                  </a:extLst>
                </a:gridCol>
                <a:gridCol w="876300">
                  <a:extLst>
                    <a:ext uri="{9D8B030D-6E8A-4147-A177-3AD203B41FA5}">
                      <a16:colId xmlns:a16="http://schemas.microsoft.com/office/drawing/2014/main" val="2275823469"/>
                    </a:ext>
                  </a:extLst>
                </a:gridCol>
                <a:gridCol w="876300">
                  <a:extLst>
                    <a:ext uri="{9D8B030D-6E8A-4147-A177-3AD203B41FA5}">
                      <a16:colId xmlns:a16="http://schemas.microsoft.com/office/drawing/2014/main" val="1225509667"/>
                    </a:ext>
                  </a:extLst>
                </a:gridCol>
                <a:gridCol w="876300">
                  <a:extLst>
                    <a:ext uri="{9D8B030D-6E8A-4147-A177-3AD203B41FA5}">
                      <a16:colId xmlns:a16="http://schemas.microsoft.com/office/drawing/2014/main" val="850758534"/>
                    </a:ext>
                  </a:extLst>
                </a:gridCol>
              </a:tblGrid>
              <a:tr h="636251">
                <a:tc>
                  <a:txBody>
                    <a:bodyPr/>
                    <a:lstStyle/>
                    <a:p>
                      <a:pPr algn="ctr"/>
                      <a:r>
                        <a:rPr lang="en-US" altLang="zh-TW" dirty="0"/>
                        <a:t>Tiny</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T w="38100" cmpd="sng">
                      <a:noFill/>
                    </a:lnT>
                    <a:lnB w="38100" cmpd="sng">
                      <a:noFill/>
                    </a:lnB>
                    <a:solidFill>
                      <a:srgbClr val="14365D"/>
                    </a:solidFill>
                  </a:tcPr>
                </a:tc>
                <a:tc>
                  <a:txBody>
                    <a:bodyPr/>
                    <a:lstStyle/>
                    <a:p>
                      <a:pPr algn="ctr"/>
                      <a:r>
                        <a:rPr lang="en-US" altLang="zh-TW" dirty="0"/>
                        <a:t>Large</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T w="38100" cmpd="sng">
                      <a:noFill/>
                    </a:lnT>
                    <a:lnB w="38100" cmpd="sng">
                      <a:noFill/>
                    </a:lnB>
                    <a:solidFill>
                      <a:srgbClr val="14365D"/>
                    </a:solidFill>
                  </a:tcPr>
                </a:tc>
                <a:tc>
                  <a:txBody>
                    <a:bodyPr/>
                    <a:lstStyle/>
                    <a:p>
                      <a:pPr algn="ctr"/>
                      <a:r>
                        <a:rPr lang="en-US" altLang="zh-TW" dirty="0"/>
                        <a:t>White</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T w="38100" cmpd="sng">
                      <a:noFill/>
                    </a:lnT>
                    <a:lnB w="38100" cmpd="sng">
                      <a:noFill/>
                    </a:lnB>
                    <a:solidFill>
                      <a:srgbClr val="14365D"/>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TextBox 5">
            <a:extLst>
              <a:ext uri="{FF2B5EF4-FFF2-40B4-BE49-F238E27FC236}">
                <a16:creationId xmlns:a16="http://schemas.microsoft.com/office/drawing/2014/main" id="{3E9CE020-3A35-404A-AFF1-FFAB16E7DCEC}"/>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8" name="表格 7">
            <a:extLst>
              <a:ext uri="{FF2B5EF4-FFF2-40B4-BE49-F238E27FC236}">
                <a16:creationId xmlns:a16="http://schemas.microsoft.com/office/drawing/2014/main" id="{DB1CACD2-0C06-4B5F-927C-54C3499983E0}"/>
              </a:ext>
            </a:extLst>
          </p:cNvPr>
          <p:cNvGraphicFramePr>
            <a:graphicFrameLocks noGrp="1"/>
          </p:cNvGraphicFramePr>
          <p:nvPr>
            <p:extLst>
              <p:ext uri="{D42A27DB-BD31-4B8C-83A1-F6EECF244321}">
                <p14:modId xmlns:p14="http://schemas.microsoft.com/office/powerpoint/2010/main" val="3460912550"/>
              </p:ext>
            </p:extLst>
          </p:nvPr>
        </p:nvGraphicFramePr>
        <p:xfrm>
          <a:off x="12353480" y="5092259"/>
          <a:ext cx="52578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gridCol w="876300">
                  <a:extLst>
                    <a:ext uri="{9D8B030D-6E8A-4147-A177-3AD203B41FA5}">
                      <a16:colId xmlns:a16="http://schemas.microsoft.com/office/drawing/2014/main" val="1617252258"/>
                    </a:ext>
                  </a:extLst>
                </a:gridCol>
                <a:gridCol w="876300">
                  <a:extLst>
                    <a:ext uri="{9D8B030D-6E8A-4147-A177-3AD203B41FA5}">
                      <a16:colId xmlns:a16="http://schemas.microsoft.com/office/drawing/2014/main" val="3515302988"/>
                    </a:ext>
                  </a:extLst>
                </a:gridCol>
                <a:gridCol w="876300">
                  <a:extLst>
                    <a:ext uri="{9D8B030D-6E8A-4147-A177-3AD203B41FA5}">
                      <a16:colId xmlns:a16="http://schemas.microsoft.com/office/drawing/2014/main" val="2275823469"/>
                    </a:ext>
                  </a:extLst>
                </a:gridCol>
                <a:gridCol w="876300">
                  <a:extLst>
                    <a:ext uri="{9D8B030D-6E8A-4147-A177-3AD203B41FA5}">
                      <a16:colId xmlns:a16="http://schemas.microsoft.com/office/drawing/2014/main" val="1225509667"/>
                    </a:ext>
                  </a:extLst>
                </a:gridCol>
                <a:gridCol w="876300">
                  <a:extLst>
                    <a:ext uri="{9D8B030D-6E8A-4147-A177-3AD203B41FA5}">
                      <a16:colId xmlns:a16="http://schemas.microsoft.com/office/drawing/2014/main" val="850758534"/>
                    </a:ext>
                  </a:extLst>
                </a:gridCol>
              </a:tblGrid>
              <a:tr h="636251">
                <a:tc>
                  <a:txBody>
                    <a:bodyPr/>
                    <a:lstStyle/>
                    <a:p>
                      <a:pPr algn="ctr"/>
                      <a:r>
                        <a:rPr lang="en-US" altLang="zh-TW" dirty="0"/>
                        <a:t>Col 1</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2</a:t>
                      </a:r>
                      <a:endParaRPr lang="zh-TW" altLang="en-US" dirty="0"/>
                    </a:p>
                  </a:txBody>
                  <a:tcPr anchor="ctr"/>
                </a:tc>
                <a:tc>
                  <a:txBody>
                    <a:bodyPr/>
                    <a:lstStyle/>
                    <a:p>
                      <a:pPr algn="ctr"/>
                      <a:r>
                        <a:rPr lang="en-US" altLang="zh-TW" dirty="0"/>
                        <a:t>Col 3</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4</a:t>
                      </a:r>
                      <a:endParaRPr lang="zh-TW" altLang="en-US" dirty="0"/>
                    </a:p>
                  </a:txBody>
                  <a:tcPr anchor="ctr"/>
                </a:tc>
                <a:tc>
                  <a:txBody>
                    <a:bodyPr/>
                    <a:lstStyle/>
                    <a:p>
                      <a:pPr algn="ctr"/>
                      <a:r>
                        <a:rPr lang="en-US" altLang="zh-TW" dirty="0"/>
                        <a:t>Col 5</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6</a:t>
                      </a:r>
                      <a:endParaRPr lang="zh-TW" altLang="en-US" dirty="0"/>
                    </a:p>
                  </a:txBody>
                  <a:tcPr anchor="ct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extLst>
                  <a:ext uri="{0D108BD9-81ED-4DB2-BD59-A6C34878D82A}">
                    <a16:rowId xmlns:a16="http://schemas.microsoft.com/office/drawing/2014/main" val="3859432155"/>
                  </a:ext>
                </a:extLst>
              </a:tr>
            </a:tbl>
          </a:graphicData>
        </a:graphic>
      </p:graphicFrame>
      <p:graphicFrame>
        <p:nvGraphicFramePr>
          <p:cNvPr id="9" name="表格 8">
            <a:extLst>
              <a:ext uri="{FF2B5EF4-FFF2-40B4-BE49-F238E27FC236}">
                <a16:creationId xmlns:a16="http://schemas.microsoft.com/office/drawing/2014/main" id="{6FE0D33D-6715-4C40-A29A-741799609FFA}"/>
              </a:ext>
            </a:extLst>
          </p:cNvPr>
          <p:cNvGraphicFramePr>
            <a:graphicFrameLocks noGrp="1"/>
          </p:cNvGraphicFramePr>
          <p:nvPr>
            <p:extLst>
              <p:ext uri="{D42A27DB-BD31-4B8C-83A1-F6EECF244321}">
                <p14:modId xmlns:p14="http://schemas.microsoft.com/office/powerpoint/2010/main" val="1624407556"/>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295980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22" name="表格 21">
            <a:extLst>
              <a:ext uri="{FF2B5EF4-FFF2-40B4-BE49-F238E27FC236}">
                <a16:creationId xmlns:a16="http://schemas.microsoft.com/office/drawing/2014/main" id="{265FA4D9-AE5B-4E6D-A954-5805F268F02A}"/>
              </a:ext>
            </a:extLst>
          </p:cNvPr>
          <p:cNvGraphicFramePr>
            <a:graphicFrameLocks noGrp="1"/>
          </p:cNvGraphicFramePr>
          <p:nvPr>
            <p:extLst>
              <p:ext uri="{D42A27DB-BD31-4B8C-83A1-F6EECF244321}">
                <p14:modId xmlns:p14="http://schemas.microsoft.com/office/powerpoint/2010/main" val="952326867"/>
              </p:ext>
            </p:extLst>
          </p:nvPr>
        </p:nvGraphicFramePr>
        <p:xfrm>
          <a:off x="11172825"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850758534"/>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7" name="表格 26">
            <a:extLst>
              <a:ext uri="{FF2B5EF4-FFF2-40B4-BE49-F238E27FC236}">
                <a16:creationId xmlns:a16="http://schemas.microsoft.com/office/drawing/2014/main" id="{0DA4AFF4-D1D9-44FF-8611-7C9F5ABDB724}"/>
              </a:ext>
            </a:extLst>
          </p:cNvPr>
          <p:cNvGraphicFramePr>
            <a:graphicFrameLocks noGrp="1"/>
          </p:cNvGraphicFramePr>
          <p:nvPr>
            <p:extLst>
              <p:ext uri="{D42A27DB-BD31-4B8C-83A1-F6EECF244321}">
                <p14:modId xmlns:p14="http://schemas.microsoft.com/office/powerpoint/2010/main" val="3907194935"/>
              </p:ext>
            </p:extLst>
          </p:nvPr>
        </p:nvGraphicFramePr>
        <p:xfrm>
          <a:off x="10135718"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225509667"/>
                    </a:ext>
                  </a:extLst>
                </a:gridCol>
              </a:tblGrid>
              <a:tr h="636251">
                <a:tc>
                  <a:txBody>
                    <a:bodyPr/>
                    <a:lstStyle/>
                    <a:p>
                      <a:pPr algn="ctr"/>
                      <a:r>
                        <a:rPr lang="en-US" altLang="zh-TW" dirty="0"/>
                        <a:t>White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6" name="表格 25">
            <a:extLst>
              <a:ext uri="{FF2B5EF4-FFF2-40B4-BE49-F238E27FC236}">
                <a16:creationId xmlns:a16="http://schemas.microsoft.com/office/drawing/2014/main" id="{DE90A258-C804-44D0-9CD2-23D6979D3676}"/>
              </a:ext>
            </a:extLst>
          </p:cNvPr>
          <p:cNvGraphicFramePr>
            <a:graphicFrameLocks noGrp="1"/>
          </p:cNvGraphicFramePr>
          <p:nvPr>
            <p:extLst>
              <p:ext uri="{D42A27DB-BD31-4B8C-83A1-F6EECF244321}">
                <p14:modId xmlns:p14="http://schemas.microsoft.com/office/powerpoint/2010/main" val="3845005734"/>
              </p:ext>
            </p:extLst>
          </p:nvPr>
        </p:nvGraphicFramePr>
        <p:xfrm>
          <a:off x="9098609"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75823469"/>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5" name="表格 24">
            <a:extLst>
              <a:ext uri="{FF2B5EF4-FFF2-40B4-BE49-F238E27FC236}">
                <a16:creationId xmlns:a16="http://schemas.microsoft.com/office/drawing/2014/main" id="{080E8605-6DAA-453C-83AE-7AA374C678F7}"/>
              </a:ext>
            </a:extLst>
          </p:cNvPr>
          <p:cNvGraphicFramePr>
            <a:graphicFrameLocks noGrp="1"/>
          </p:cNvGraphicFramePr>
          <p:nvPr>
            <p:extLst>
              <p:ext uri="{D42A27DB-BD31-4B8C-83A1-F6EECF244321}">
                <p14:modId xmlns:p14="http://schemas.microsoft.com/office/powerpoint/2010/main" val="1169433175"/>
              </p:ext>
            </p:extLst>
          </p:nvPr>
        </p:nvGraphicFramePr>
        <p:xfrm>
          <a:off x="8061500"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3515302988"/>
                    </a:ext>
                  </a:extLst>
                </a:gridCol>
              </a:tblGrid>
              <a:tr h="636251">
                <a:tc>
                  <a:txBody>
                    <a:bodyPr/>
                    <a:lstStyle/>
                    <a:p>
                      <a:pPr algn="ctr"/>
                      <a:r>
                        <a:rPr lang="en-US" altLang="zh-TW" dirty="0"/>
                        <a:t>Large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4" name="表格 23">
            <a:extLst>
              <a:ext uri="{FF2B5EF4-FFF2-40B4-BE49-F238E27FC236}">
                <a16:creationId xmlns:a16="http://schemas.microsoft.com/office/drawing/2014/main" id="{D3F1CC29-E66A-49C1-8174-9B9328B5B70D}"/>
              </a:ext>
            </a:extLst>
          </p:cNvPr>
          <p:cNvGraphicFramePr>
            <a:graphicFrameLocks noGrp="1"/>
          </p:cNvGraphicFramePr>
          <p:nvPr>
            <p:extLst>
              <p:ext uri="{D42A27DB-BD31-4B8C-83A1-F6EECF244321}">
                <p14:modId xmlns:p14="http://schemas.microsoft.com/office/powerpoint/2010/main" val="3107689093"/>
              </p:ext>
            </p:extLst>
          </p:nvPr>
        </p:nvGraphicFramePr>
        <p:xfrm>
          <a:off x="7024391"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617252258"/>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3" name="表格 22">
            <a:extLst>
              <a:ext uri="{FF2B5EF4-FFF2-40B4-BE49-F238E27FC236}">
                <a16:creationId xmlns:a16="http://schemas.microsoft.com/office/drawing/2014/main" id="{4FDC8BBB-15E1-49AA-8CA6-D95CB77C0DA1}"/>
              </a:ext>
            </a:extLst>
          </p:cNvPr>
          <p:cNvGraphicFramePr>
            <a:graphicFrameLocks noGrp="1"/>
          </p:cNvGraphicFramePr>
          <p:nvPr>
            <p:extLst>
              <p:ext uri="{D42A27DB-BD31-4B8C-83A1-F6EECF244321}">
                <p14:modId xmlns:p14="http://schemas.microsoft.com/office/powerpoint/2010/main" val="2655671409"/>
              </p:ext>
            </p:extLst>
          </p:nvPr>
        </p:nvGraphicFramePr>
        <p:xfrm>
          <a:off x="5987282" y="1865452"/>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tblGrid>
              <a:tr h="636251">
                <a:tc>
                  <a:txBody>
                    <a:bodyPr/>
                    <a:lstStyle/>
                    <a:p>
                      <a:pPr algn="ctr"/>
                      <a:r>
                        <a:rPr lang="en-US" altLang="zh-TW" dirty="0"/>
                        <a:t>Tiny</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1" name="TextBox 5">
            <a:extLst>
              <a:ext uri="{FF2B5EF4-FFF2-40B4-BE49-F238E27FC236}">
                <a16:creationId xmlns:a16="http://schemas.microsoft.com/office/drawing/2014/main" id="{4F2F3105-EBA7-4A57-B847-B92146762925}"/>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highlight>
                  <a:srgbClr val="FFFF00"/>
                </a:highlight>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12" name="表格 11">
            <a:extLst>
              <a:ext uri="{FF2B5EF4-FFF2-40B4-BE49-F238E27FC236}">
                <a16:creationId xmlns:a16="http://schemas.microsoft.com/office/drawing/2014/main" id="{B3BF4DDA-DEA9-4CC8-8B30-B87C7DC729CF}"/>
              </a:ext>
            </a:extLst>
          </p:cNvPr>
          <p:cNvGraphicFramePr>
            <a:graphicFrameLocks noGrp="1"/>
          </p:cNvGraphicFramePr>
          <p:nvPr>
            <p:extLst>
              <p:ext uri="{D42A27DB-BD31-4B8C-83A1-F6EECF244321}">
                <p14:modId xmlns:p14="http://schemas.microsoft.com/office/powerpoint/2010/main" val="1128459031"/>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357360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3.125E-6 3.7037E-7 L -0.02305 -0.03935 C -0.02787 -0.04838 -0.03503 -0.05324 -0.04258 -0.05324 C -0.05104 -0.05324 -0.05795 -0.04838 -0.06276 -0.03935 L -0.08555 3.7037E-7 " pathEditMode="relative" rAng="0" ptsTypes="AAAAA">
                                      <p:cBhvr>
                                        <p:cTn id="6" dur="1000" fill="hold"/>
                                        <p:tgtEl>
                                          <p:spTgt spid="24"/>
                                        </p:tgtEl>
                                        <p:attrNameLst>
                                          <p:attrName>ppt_x</p:attrName>
                                          <p:attrName>ppt_y</p:attrName>
                                        </p:attrNameLst>
                                      </p:cBhvr>
                                      <p:rCtr x="-4284" y="-2662"/>
                                    </p:animMotion>
                                  </p:childTnLst>
                                </p:cTn>
                              </p:par>
                              <p:par>
                                <p:cTn id="7" presetID="37" presetClass="path" presetSubtype="0" accel="50000" decel="50000" fill="hold" nodeType="withEffect">
                                  <p:stCondLst>
                                    <p:cond delay="0"/>
                                  </p:stCondLst>
                                  <p:childTnLst>
                                    <p:animMotion origin="layout" path="M -0.00209 0.0007 L 0.08893 0.04074 C 0.10781 0.04977 0.13632 0.05463 0.1664 0.05463 C 0.20026 0.05463 0.22773 0.04977 0.24648 0.04074 L 0.33802 0.0007 " pathEditMode="relative" rAng="0" ptsTypes="AAAAA">
                                      <p:cBhvr>
                                        <p:cTn id="8" dur="1000" fill="hold"/>
                                        <p:tgtEl>
                                          <p:spTgt spid="23"/>
                                        </p:tgtEl>
                                        <p:attrNameLst>
                                          <p:attrName>ppt_x</p:attrName>
                                          <p:attrName>ppt_y</p:attrName>
                                        </p:attrNameLst>
                                      </p:cBhvr>
                                      <p:rCtr x="17005" y="2685"/>
                                    </p:animMotion>
                                  </p:childTnLst>
                                </p:cTn>
                              </p:par>
                              <p:par>
                                <p:cTn id="9" presetID="37" presetClass="path" presetSubtype="0" accel="50000" decel="50000" fill="hold" nodeType="withEffect">
                                  <p:stCondLst>
                                    <p:cond delay="0"/>
                                  </p:stCondLst>
                                  <p:childTnLst>
                                    <p:animMotion origin="layout" path="M -2.91667E-6 7.40741E-7 L 0.06901 -0.04051 C 0.08347 -0.04954 0.10521 -0.0544 0.12774 -0.0544 C 0.15365 -0.0544 0.17435 -0.04954 0.18881 -0.04051 L 0.25834 7.40741E-7 " pathEditMode="relative" rAng="0" ptsTypes="AAAAA">
                                      <p:cBhvr>
                                        <p:cTn id="10" dur="1000" fill="hold"/>
                                        <p:tgtEl>
                                          <p:spTgt spid="25"/>
                                        </p:tgtEl>
                                        <p:attrNameLst>
                                          <p:attrName>ppt_x</p:attrName>
                                          <p:attrName>ppt_y</p:attrName>
                                        </p:attrNameLst>
                                      </p:cBhvr>
                                      <p:rCtr x="12917" y="-2731"/>
                                    </p:animMotion>
                                  </p:childTnLst>
                                </p:cTn>
                              </p:par>
                              <p:par>
                                <p:cTn id="11" presetID="37" presetClass="path" presetSubtype="0" accel="50000" decel="50000" fill="hold" nodeType="withEffect">
                                  <p:stCondLst>
                                    <p:cond delay="0"/>
                                  </p:stCondLst>
                                  <p:childTnLst>
                                    <p:animMotion origin="layout" path="M -4.79167E-6 7.40741E-7 L -0.02343 0.04005 C -0.02812 0.04907 -0.03541 0.05393 -0.04309 0.05393 C -0.05182 0.05393 -0.05872 0.04907 -0.06341 0.04005 L -0.08658 7.40741E-7 " pathEditMode="relative" rAng="0" ptsTypes="AAAAA">
                                      <p:cBhvr>
                                        <p:cTn id="12" dur="1000" fill="hold"/>
                                        <p:tgtEl>
                                          <p:spTgt spid="26"/>
                                        </p:tgtEl>
                                        <p:attrNameLst>
                                          <p:attrName>ppt_x</p:attrName>
                                          <p:attrName>ppt_y</p:attrName>
                                        </p:attrNameLst>
                                      </p:cBhvr>
                                      <p:rCtr x="-4336" y="2685"/>
                                    </p:animMotion>
                                  </p:childTnLst>
                                </p:cTn>
                              </p:par>
                              <p:par>
                                <p:cTn id="13" presetID="37" presetClass="path" presetSubtype="0" accel="50000" decel="50000" fill="hold" nodeType="withEffect">
                                  <p:stCondLst>
                                    <p:cond delay="0"/>
                                  </p:stCondLst>
                                  <p:childTnLst>
                                    <p:animMotion origin="layout" path="M -4.16667E-6 3.7037E-7 L -0.02317 -0.02222 C -0.02773 -0.02708 -0.03515 -0.02963 -0.04244 -0.02963 C -0.05104 -0.02963 -0.05794 -0.02708 -0.0625 -0.02222 L -0.08528 3.7037E-7 " pathEditMode="relative" rAng="0" ptsTypes="AAAAA">
                                      <p:cBhvr>
                                        <p:cTn id="14" dur="1000" fill="hold"/>
                                        <p:tgtEl>
                                          <p:spTgt spid="27"/>
                                        </p:tgtEl>
                                        <p:attrNameLst>
                                          <p:attrName>ppt_x</p:attrName>
                                          <p:attrName>ppt_y</p:attrName>
                                        </p:attrNameLst>
                                      </p:cBhvr>
                                      <p:rCtr x="-4271" y="-1481"/>
                                    </p:animMotion>
                                  </p:childTnLst>
                                </p:cTn>
                              </p:par>
                              <p:par>
                                <p:cTn id="15" presetID="37" presetClass="path" presetSubtype="0" accel="50000" decel="50000" fill="hold" nodeType="withEffect">
                                  <p:stCondLst>
                                    <p:cond delay="0"/>
                                  </p:stCondLst>
                                  <p:childTnLst>
                                    <p:animMotion origin="layout" path="M -0.01198 7.40741E-7 L -0.10065 0.04005 C -0.11927 0.04907 -0.14661 0.05393 -0.17539 0.05393 C -0.20833 0.05393 -0.2345 0.04907 -0.25286 0.04005 L -0.3401 7.40741E-7 " pathEditMode="relative" rAng="0" ptsTypes="AAAAA">
                                      <p:cBhvr>
                                        <p:cTn id="16" dur="1000" fill="hold"/>
                                        <p:tgtEl>
                                          <p:spTgt spid="22"/>
                                        </p:tgtEl>
                                        <p:attrNameLst>
                                          <p:attrName>ppt_x</p:attrName>
                                          <p:attrName>ppt_y</p:attrName>
                                        </p:attrNameLst>
                                      </p:cBhvr>
                                      <p:rCtr x="-16406" y="2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表格 23">
            <a:extLst>
              <a:ext uri="{FF2B5EF4-FFF2-40B4-BE49-F238E27FC236}">
                <a16:creationId xmlns:a16="http://schemas.microsoft.com/office/drawing/2014/main" id="{D3F1CC29-E66A-49C1-8174-9B9328B5B70D}"/>
              </a:ext>
            </a:extLst>
          </p:cNvPr>
          <p:cNvGraphicFramePr>
            <a:graphicFrameLocks noGrp="1"/>
          </p:cNvGraphicFramePr>
          <p:nvPr>
            <p:extLst>
              <p:ext uri="{D42A27DB-BD31-4B8C-83A1-F6EECF244321}">
                <p14:modId xmlns:p14="http://schemas.microsoft.com/office/powerpoint/2010/main" val="2666743781"/>
              </p:ext>
            </p:extLst>
          </p:nvPr>
        </p:nvGraphicFramePr>
        <p:xfrm>
          <a:off x="5987282"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617252258"/>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5" name="表格 24">
            <a:extLst>
              <a:ext uri="{FF2B5EF4-FFF2-40B4-BE49-F238E27FC236}">
                <a16:creationId xmlns:a16="http://schemas.microsoft.com/office/drawing/2014/main" id="{080E8605-6DAA-453C-83AE-7AA374C678F7}"/>
              </a:ext>
            </a:extLst>
          </p:cNvPr>
          <p:cNvGraphicFramePr>
            <a:graphicFrameLocks noGrp="1"/>
          </p:cNvGraphicFramePr>
          <p:nvPr>
            <p:extLst>
              <p:ext uri="{D42A27DB-BD31-4B8C-83A1-F6EECF244321}">
                <p14:modId xmlns:p14="http://schemas.microsoft.com/office/powerpoint/2010/main" val="3512717143"/>
              </p:ext>
            </p:extLst>
          </p:nvPr>
        </p:nvGraphicFramePr>
        <p:xfrm>
          <a:off x="11172825"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3515302988"/>
                    </a:ext>
                  </a:extLst>
                </a:gridCol>
              </a:tblGrid>
              <a:tr h="636251">
                <a:tc>
                  <a:txBody>
                    <a:bodyPr/>
                    <a:lstStyle/>
                    <a:p>
                      <a:pPr algn="ctr"/>
                      <a:r>
                        <a:rPr lang="en-US" altLang="zh-TW" dirty="0"/>
                        <a:t>Large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22" name="表格 21">
            <a:extLst>
              <a:ext uri="{FF2B5EF4-FFF2-40B4-BE49-F238E27FC236}">
                <a16:creationId xmlns:a16="http://schemas.microsoft.com/office/drawing/2014/main" id="{265FA4D9-AE5B-4E6D-A954-5805F268F02A}"/>
              </a:ext>
            </a:extLst>
          </p:cNvPr>
          <p:cNvGraphicFramePr>
            <a:graphicFrameLocks noGrp="1"/>
          </p:cNvGraphicFramePr>
          <p:nvPr>
            <p:extLst>
              <p:ext uri="{D42A27DB-BD31-4B8C-83A1-F6EECF244321}">
                <p14:modId xmlns:p14="http://schemas.microsoft.com/office/powerpoint/2010/main" val="2750841907"/>
              </p:ext>
            </p:extLst>
          </p:nvPr>
        </p:nvGraphicFramePr>
        <p:xfrm>
          <a:off x="7024391"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850758534"/>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7" name="表格 26">
            <a:extLst>
              <a:ext uri="{FF2B5EF4-FFF2-40B4-BE49-F238E27FC236}">
                <a16:creationId xmlns:a16="http://schemas.microsoft.com/office/drawing/2014/main" id="{0DA4AFF4-D1D9-44FF-8611-7C9F5ABDB724}"/>
              </a:ext>
            </a:extLst>
          </p:cNvPr>
          <p:cNvGraphicFramePr>
            <a:graphicFrameLocks noGrp="1"/>
          </p:cNvGraphicFramePr>
          <p:nvPr>
            <p:extLst>
              <p:ext uri="{D42A27DB-BD31-4B8C-83A1-F6EECF244321}">
                <p14:modId xmlns:p14="http://schemas.microsoft.com/office/powerpoint/2010/main" val="4031283454"/>
              </p:ext>
            </p:extLst>
          </p:nvPr>
        </p:nvGraphicFramePr>
        <p:xfrm>
          <a:off x="9098609"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225509667"/>
                    </a:ext>
                  </a:extLst>
                </a:gridCol>
              </a:tblGrid>
              <a:tr h="636251">
                <a:tc>
                  <a:txBody>
                    <a:bodyPr/>
                    <a:lstStyle/>
                    <a:p>
                      <a:pPr algn="ctr"/>
                      <a:r>
                        <a:rPr lang="en-US" altLang="zh-TW" dirty="0"/>
                        <a:t>White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6" name="表格 25">
            <a:extLst>
              <a:ext uri="{FF2B5EF4-FFF2-40B4-BE49-F238E27FC236}">
                <a16:creationId xmlns:a16="http://schemas.microsoft.com/office/drawing/2014/main" id="{DE90A258-C804-44D0-9CD2-23D6979D3676}"/>
              </a:ext>
            </a:extLst>
          </p:cNvPr>
          <p:cNvGraphicFramePr>
            <a:graphicFrameLocks noGrp="1"/>
          </p:cNvGraphicFramePr>
          <p:nvPr>
            <p:extLst>
              <p:ext uri="{D42A27DB-BD31-4B8C-83A1-F6EECF244321}">
                <p14:modId xmlns:p14="http://schemas.microsoft.com/office/powerpoint/2010/main" val="2475445328"/>
              </p:ext>
            </p:extLst>
          </p:nvPr>
        </p:nvGraphicFramePr>
        <p:xfrm>
          <a:off x="8061500"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75823469"/>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3" name="表格 22">
            <a:extLst>
              <a:ext uri="{FF2B5EF4-FFF2-40B4-BE49-F238E27FC236}">
                <a16:creationId xmlns:a16="http://schemas.microsoft.com/office/drawing/2014/main" id="{4FDC8BBB-15E1-49AA-8CA6-D95CB77C0DA1}"/>
              </a:ext>
            </a:extLst>
          </p:cNvPr>
          <p:cNvGraphicFramePr>
            <a:graphicFrameLocks noGrp="1"/>
          </p:cNvGraphicFramePr>
          <p:nvPr>
            <p:extLst>
              <p:ext uri="{D42A27DB-BD31-4B8C-83A1-F6EECF244321}">
                <p14:modId xmlns:p14="http://schemas.microsoft.com/office/powerpoint/2010/main" val="2132889325"/>
              </p:ext>
            </p:extLst>
          </p:nvPr>
        </p:nvGraphicFramePr>
        <p:xfrm>
          <a:off x="10135718"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tblGrid>
              <a:tr h="636251">
                <a:tc>
                  <a:txBody>
                    <a:bodyPr/>
                    <a:lstStyle/>
                    <a:p>
                      <a:pPr algn="ctr"/>
                      <a:r>
                        <a:rPr lang="en-US" altLang="zh-TW" dirty="0"/>
                        <a:t>Tiny</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1" name="TextBox 5">
            <a:extLst>
              <a:ext uri="{FF2B5EF4-FFF2-40B4-BE49-F238E27FC236}">
                <a16:creationId xmlns:a16="http://schemas.microsoft.com/office/drawing/2014/main" id="{2F1EA623-4A71-49FB-B808-FE0950E7F1E2}"/>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highlight>
                  <a:srgbClr val="FFFF00"/>
                </a:highlight>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12" name="表格 11">
            <a:extLst>
              <a:ext uri="{FF2B5EF4-FFF2-40B4-BE49-F238E27FC236}">
                <a16:creationId xmlns:a16="http://schemas.microsoft.com/office/drawing/2014/main" id="{CEC6F0FD-2EDD-4DB2-A53F-E12B27BC2DBB}"/>
              </a:ext>
            </a:extLst>
          </p:cNvPr>
          <p:cNvGraphicFramePr>
            <a:graphicFrameLocks noGrp="1"/>
          </p:cNvGraphicFramePr>
          <p:nvPr>
            <p:extLst>
              <p:ext uri="{D42A27DB-BD31-4B8C-83A1-F6EECF244321}">
                <p14:modId xmlns:p14="http://schemas.microsoft.com/office/powerpoint/2010/main" val="2902154230"/>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4698049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50000" decel="50000" fill="hold" nodeType="withEffect">
                                  <p:stCondLst>
                                    <p:cond delay="0"/>
                                  </p:stCondLst>
                                  <p:childTnLst>
                                    <p:animMotion origin="layout" path="M -3.33333E-6 7.40741E-7 L 0.02279 0.04005 C 0.02761 0.04907 0.03477 0.05393 0.04232 0.05393 C 0.05078 0.05393 0.05769 0.04907 0.0625 0.04005 L 0.08542 7.40741E-7 " pathEditMode="relative" rAng="0" ptsTypes="AAAAA">
                                      <p:cBhvr>
                                        <p:cTn id="6" dur="1000" fill="hold"/>
                                        <p:tgtEl>
                                          <p:spTgt spid="24"/>
                                        </p:tgtEl>
                                        <p:attrNameLst>
                                          <p:attrName>ppt_x</p:attrName>
                                          <p:attrName>ppt_y</p:attrName>
                                        </p:attrNameLst>
                                      </p:cBhvr>
                                      <p:rCtr x="4271" y="2685"/>
                                    </p:animMotion>
                                  </p:childTnLst>
                                </p:cTn>
                              </p:par>
                              <p:par>
                                <p:cTn id="7" presetID="37" presetClass="path" presetSubtype="0" accel="50000" decel="50000" fill="hold" nodeType="withEffect">
                                  <p:stCondLst>
                                    <p:cond delay="0"/>
                                  </p:stCondLst>
                                  <p:childTnLst>
                                    <p:animMotion origin="layout" path="M 0.00039 7.40741E-7 L -0.0224 -0.03958 C -0.02721 -0.04861 -0.03425 -0.05324 -0.0418 -0.05324 C -0.05026 -0.05324 -0.05703 -0.04861 -0.06185 -0.03958 L -0.08451 7.40741E-7 " pathEditMode="relative" rAng="0" ptsTypes="AAAAA">
                                      <p:cBhvr>
                                        <p:cTn id="8" dur="1000" fill="hold"/>
                                        <p:tgtEl>
                                          <p:spTgt spid="22"/>
                                        </p:tgtEl>
                                        <p:attrNameLst>
                                          <p:attrName>ppt_x</p:attrName>
                                          <p:attrName>ppt_y</p:attrName>
                                        </p:attrNameLst>
                                      </p:cBhvr>
                                      <p:rCtr x="-4245" y="-2662"/>
                                    </p:animMotion>
                                  </p:childTnLst>
                                </p:cTn>
                              </p:par>
                              <p:par>
                                <p:cTn id="9" presetID="37" presetClass="path" presetSubtype="0" accel="50000" decel="50000" fill="hold" nodeType="withEffect">
                                  <p:stCondLst>
                                    <p:cond delay="0"/>
                                  </p:stCondLst>
                                  <p:childTnLst>
                                    <p:animMotion origin="layout" path="M 4.58333E-6 7.40741E-7 L 0.02278 0.04005 C 0.02747 0.04907 0.03463 0.05393 0.04218 0.05393 C 0.05065 0.05393 0.05755 0.04907 0.06224 0.04005 L 0.08515 7.40741E-7 " pathEditMode="relative" rAng="0" ptsTypes="AAAAA">
                                      <p:cBhvr>
                                        <p:cTn id="10" dur="1000" fill="hold"/>
                                        <p:tgtEl>
                                          <p:spTgt spid="26"/>
                                        </p:tgtEl>
                                        <p:attrNameLst>
                                          <p:attrName>ppt_x</p:attrName>
                                          <p:attrName>ppt_y</p:attrName>
                                        </p:attrNameLst>
                                      </p:cBhvr>
                                      <p:rCtr x="4258" y="2685"/>
                                    </p:animMotion>
                                  </p:childTnLst>
                                </p:cTn>
                              </p:par>
                              <p:par>
                                <p:cTn id="11" presetID="37" presetClass="path" presetSubtype="0" accel="50000" decel="50000" fill="hold" nodeType="withEffect">
                                  <p:stCondLst>
                                    <p:cond delay="0"/>
                                  </p:stCondLst>
                                  <p:childTnLst>
                                    <p:animMotion origin="layout" path="M 0.00013 7.40741E-7 L -0.02278 -0.03218 C -0.02747 -0.03935 -0.03463 -0.04282 -0.04219 -0.04282 C -0.05065 -0.04282 -0.05755 -0.03935 -0.06224 -0.03218 L -0.08502 7.40741E-7 " pathEditMode="relative" rAng="0" ptsTypes="AAAAA">
                                      <p:cBhvr>
                                        <p:cTn id="12" dur="1000" fill="hold"/>
                                        <p:tgtEl>
                                          <p:spTgt spid="27"/>
                                        </p:tgtEl>
                                        <p:attrNameLst>
                                          <p:attrName>ppt_x</p:attrName>
                                          <p:attrName>ppt_y</p:attrName>
                                        </p:attrNameLst>
                                      </p:cBhvr>
                                      <p:rCtr x="-4258" y="-21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4044</TotalTime>
  <Words>5299</Words>
  <Application>Microsoft Office PowerPoint</Application>
  <PresentationFormat>寬螢幕</PresentationFormat>
  <Paragraphs>2430</Paragraphs>
  <Slides>43</Slides>
  <Notes>34</Notes>
  <HiddenSlides>10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43</vt:i4>
      </vt:variant>
    </vt:vector>
  </HeadingPairs>
  <TitlesOfParts>
    <vt:vector size="55" baseType="lpstr">
      <vt:lpstr>Nunito Light</vt:lpstr>
      <vt:lpstr>Calibri</vt:lpstr>
      <vt:lpstr>Cambria Math</vt:lpstr>
      <vt:lpstr>Arial</vt:lpstr>
      <vt:lpstr>Nunito</vt:lpstr>
      <vt:lpstr>Nunito SemiBold</vt:lpstr>
      <vt:lpstr>Nunito Bold</vt:lpstr>
      <vt:lpstr>Times New Roman</vt:lpstr>
      <vt:lpstr>Calibri Light</vt:lpstr>
      <vt:lpstr>新細明體</vt:lpstr>
      <vt:lpstr>標楷體</vt:lpstr>
      <vt:lpstr>自訂設計</vt:lpstr>
      <vt:lpstr>PowerPoint 簡報</vt:lpstr>
      <vt:lpstr>Motivation</vt:lpstr>
      <vt:lpstr>Motivation</vt:lpstr>
      <vt:lpstr>Motivation</vt:lpstr>
      <vt:lpstr>Motivation</vt:lpstr>
      <vt:lpstr>Methodology</vt:lpstr>
      <vt:lpstr>Methodology</vt:lpstr>
      <vt:lpstr>Methodology</vt:lpstr>
      <vt:lpstr>Methodology</vt:lpstr>
      <vt:lpstr>Methodology</vt:lpstr>
      <vt:lpstr>Methodology</vt:lpstr>
      <vt:lpstr>Methodology - Grouping</vt:lpstr>
      <vt:lpstr>Methodology - Grouping</vt:lpstr>
      <vt:lpstr>Methodology - Sequencing</vt:lpstr>
      <vt:lpstr>Methodology - Sequencing</vt:lpstr>
      <vt:lpstr>Methodology - Sequencing</vt:lpstr>
      <vt:lpstr>Methodology - BCD code</vt:lpstr>
      <vt:lpstr>Methodology - sum up</vt:lpstr>
      <vt:lpstr>Case study</vt:lpstr>
      <vt:lpstr>Simulated data (3300 samples, 3000 Good, 300 Bad)</vt:lpstr>
      <vt:lpstr>Simulated data - binarize </vt:lpstr>
      <vt:lpstr>Simulated data - seq. by sum</vt:lpstr>
      <vt:lpstr>Simulated data - Dimension reduction</vt:lpstr>
      <vt:lpstr>Continuous data - Classification</vt:lpstr>
      <vt:lpstr>Simulated data - Classification</vt:lpstr>
      <vt:lpstr>Kaggle dataset</vt:lpstr>
      <vt:lpstr>Kaggle dataset - Classification</vt:lpstr>
      <vt:lpstr>Kaggle dataset - Classification</vt:lpstr>
      <vt:lpstr>Conclusion</vt:lpstr>
      <vt:lpstr>PowerPoint 簡報</vt:lpstr>
      <vt:lpstr>Introduction - cont.</vt:lpstr>
      <vt:lpstr>Methodology - BCD encode</vt:lpstr>
      <vt:lpstr>Methodology - BCD encode</vt:lpstr>
      <vt:lpstr>Simulated data - group by PCA</vt:lpstr>
      <vt:lpstr>Continuous data - group by Corr.</vt:lpstr>
      <vt:lpstr>Simulated data - seq. by impurity</vt:lpstr>
      <vt:lpstr>Simulated data - seq. comparison</vt:lpstr>
      <vt:lpstr>Simulated data - Classification</vt:lpstr>
      <vt:lpstr>Simulated data - Classification</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TerryYang</dc:creator>
  <cp:lastModifiedBy>TerryYang</cp:lastModifiedBy>
  <cp:revision>295</cp:revision>
  <dcterms:created xsi:type="dcterms:W3CDTF">2022-10-26T08:15:37Z</dcterms:created>
  <dcterms:modified xsi:type="dcterms:W3CDTF">2022-11-15T14:48:19Z</dcterms:modified>
</cp:coreProperties>
</file>